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7" r:id="rId1"/>
  </p:sldMasterIdLst>
  <p:sldIdLst>
    <p:sldId id="263" r:id="rId2"/>
    <p:sldId id="264" r:id="rId3"/>
    <p:sldId id="269" r:id="rId4"/>
    <p:sldId id="257" r:id="rId5"/>
    <p:sldId id="258" r:id="rId6"/>
    <p:sldId id="259" r:id="rId7"/>
    <p:sldId id="260" r:id="rId8"/>
    <p:sldId id="261" r:id="rId9"/>
    <p:sldId id="262" r:id="rId10"/>
    <p:sldId id="265" r:id="rId11"/>
    <p:sldId id="266" r:id="rId12"/>
    <p:sldId id="267" r:id="rId13"/>
    <p:sldId id="268" r:id="rId14"/>
  </p:sldIdLst>
  <p:sldSz cx="9753600" cy="7315200"/>
  <p:notesSz cx="6858000" cy="9144000"/>
  <p:embeddedFontLst>
    <p:embeddedFont>
      <p:font typeface="Trebuchet MS" panose="020B0603020202020204" pitchFamily="34" charset="0"/>
      <p:regular r:id="rId15"/>
      <p:bold r:id="rId16"/>
      <p:italic r:id="rId17"/>
      <p:boldItalic r:id="rId18"/>
    </p:embeddedFont>
    <p:embeddedFont>
      <p:font typeface="Wingdings 3" panose="05040102010807070707" pitchFamily="18" charset="2"/>
      <p:regular r:id="rId19"/>
    </p:embeddedFont>
    <p:embeddedFont>
      <p:font typeface="Montserrat Classic" panose="020B0604020202020204" charset="0"/>
      <p:regular r:id="rId20"/>
    </p:embeddedFont>
    <p:embeddedFont>
      <p:font typeface="Arimo" panose="020B0604020202020204"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89" d="100"/>
          <a:sy n="89" d="100"/>
        </p:scale>
        <p:origin x="66"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030" y="-9032"/>
            <a:ext cx="9782737" cy="7333264"/>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05969" y="2564837"/>
            <a:ext cx="6215167" cy="1756055"/>
          </a:xfrm>
        </p:spPr>
        <p:txBody>
          <a:bodyPr anchor="b">
            <a:noAutofit/>
          </a:bodyPr>
          <a:lstStyle>
            <a:lvl1pPr algn="r">
              <a:defRPr sz="576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05969" y="4320890"/>
            <a:ext cx="6215167" cy="1170026"/>
          </a:xfrm>
        </p:spPr>
        <p:txBody>
          <a:bodyPr anchor="t"/>
          <a:lstStyle>
            <a:lvl1pPr marL="0" indent="0" algn="r">
              <a:buNone/>
              <a:defRPr>
                <a:solidFill>
                  <a:schemeClr val="tx1">
                    <a:lumMod val="50000"/>
                    <a:lumOff val="50000"/>
                  </a:schemeClr>
                </a:solidFil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3274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50240" y="650240"/>
            <a:ext cx="6770895" cy="3630507"/>
          </a:xfrm>
        </p:spPr>
        <p:txBody>
          <a:bodyPr anchor="ctr">
            <a:normAutofit/>
          </a:bodyPr>
          <a:lstStyle>
            <a:lvl1pPr algn="l">
              <a:defRPr sz="4693"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50240" y="4768427"/>
            <a:ext cx="6770895"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162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6544" y="650240"/>
            <a:ext cx="6476994" cy="3224107"/>
          </a:xfrm>
        </p:spPr>
        <p:txBody>
          <a:bodyPr anchor="ctr">
            <a:normAutofit/>
          </a:bodyPr>
          <a:lstStyle>
            <a:lvl1pPr algn="l">
              <a:defRPr sz="4693"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74479" y="3874347"/>
            <a:ext cx="5781124" cy="406400"/>
          </a:xfrm>
        </p:spPr>
        <p:txBody>
          <a:bodyPr anchor="ctr">
            <a:noAutofit/>
          </a:bodyPr>
          <a:lstStyle>
            <a:lvl1pPr marL="0" indent="0">
              <a:buFontTx/>
              <a:buNone/>
              <a:defRPr sz="1707">
                <a:solidFill>
                  <a:schemeClr val="tx1">
                    <a:lumMod val="50000"/>
                    <a:lumOff val="50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50238" y="4768427"/>
            <a:ext cx="6770896"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514892" y="843070"/>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197546" y="3078993"/>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5608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50238" y="2060787"/>
            <a:ext cx="6770896" cy="2768491"/>
          </a:xfrm>
        </p:spPr>
        <p:txBody>
          <a:bodyPr anchor="b">
            <a:normAutofit/>
          </a:bodyPr>
          <a:lstStyle>
            <a:lvl1pPr algn="l">
              <a:defRPr sz="4693"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50238" y="4829278"/>
            <a:ext cx="6770896" cy="1614842"/>
          </a:xfrm>
        </p:spPr>
        <p:txBody>
          <a:bodyPr anchor="t">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8166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26544" y="650240"/>
            <a:ext cx="6476994" cy="3224107"/>
          </a:xfrm>
        </p:spPr>
        <p:txBody>
          <a:bodyPr anchor="ctr">
            <a:normAutofit/>
          </a:bodyPr>
          <a:lstStyle>
            <a:lvl1pPr algn="l">
              <a:defRPr sz="4693"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50237" y="4280747"/>
            <a:ext cx="6770897" cy="548531"/>
          </a:xfrm>
        </p:spPr>
        <p:txBody>
          <a:bodyPr anchor="b">
            <a:noAutofit/>
          </a:bodyPr>
          <a:lstStyle>
            <a:lvl1pPr marL="0" indent="0">
              <a:buFontTx/>
              <a:buNone/>
              <a:defRPr sz="2560">
                <a:solidFill>
                  <a:schemeClr val="tx1">
                    <a:lumMod val="75000"/>
                    <a:lumOff val="25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50238" y="4829278"/>
            <a:ext cx="6770896"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514892" y="843070"/>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197546" y="3078993"/>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9026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56905" y="650240"/>
            <a:ext cx="6764229" cy="3224107"/>
          </a:xfrm>
        </p:spPr>
        <p:txBody>
          <a:bodyPr anchor="ctr">
            <a:normAutofit/>
          </a:bodyPr>
          <a:lstStyle>
            <a:lvl1pPr algn="l">
              <a:defRPr sz="4693"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50237" y="4280747"/>
            <a:ext cx="6770897" cy="548531"/>
          </a:xfrm>
        </p:spPr>
        <p:txBody>
          <a:bodyPr anchor="b">
            <a:noAutofit/>
          </a:bodyPr>
          <a:lstStyle>
            <a:lvl1pPr marL="0" indent="0">
              <a:buFontTx/>
              <a:buNone/>
              <a:defRPr sz="2560">
                <a:solidFill>
                  <a:schemeClr val="accent1"/>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50238" y="4829278"/>
            <a:ext cx="6770896"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6572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5239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75800" y="650240"/>
            <a:ext cx="1044066" cy="560154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0239" y="650240"/>
            <a:ext cx="5541361" cy="56015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6903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4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7497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238" y="2880926"/>
            <a:ext cx="6770896" cy="1948353"/>
          </a:xfrm>
        </p:spPr>
        <p:txBody>
          <a:bodyPr anchor="b"/>
          <a:lstStyle>
            <a:lvl1pPr algn="l">
              <a:defRPr sz="4267"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50238" y="4829278"/>
            <a:ext cx="6770896" cy="917760"/>
          </a:xfrm>
        </p:spPr>
        <p:txBody>
          <a:bodyPr anchor="t"/>
          <a:lstStyle>
            <a:lvl1pPr marL="0" indent="0" algn="l">
              <a:buNone/>
              <a:defRPr sz="2133">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154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240" y="650240"/>
            <a:ext cx="6770895" cy="140885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50241" y="2304628"/>
            <a:ext cx="3293983" cy="4139490"/>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127151" y="2304630"/>
            <a:ext cx="3293984" cy="4139491"/>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35470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239" y="650240"/>
            <a:ext cx="6770894" cy="1408853"/>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50239" y="2305049"/>
            <a:ext cx="3296717"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50239" y="2919730"/>
            <a:ext cx="3296717" cy="352439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124416" y="2305049"/>
            <a:ext cx="3296717"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124416" y="2919730"/>
            <a:ext cx="3296717" cy="352439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865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239" y="650240"/>
            <a:ext cx="6770895" cy="1408853"/>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9654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4020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239" y="1598511"/>
            <a:ext cx="2976194" cy="1363697"/>
          </a:xfrm>
        </p:spPr>
        <p:txBody>
          <a:bodyPr anchor="b">
            <a:normAutofit/>
          </a:bodyPr>
          <a:lstStyle>
            <a:lvl1pPr>
              <a:defRPr sz="2133"/>
            </a:lvl1pPr>
          </a:lstStyle>
          <a:p>
            <a:r>
              <a:rPr lang="en-US" smtClean="0"/>
              <a:t>Click to edit Master title style</a:t>
            </a:r>
            <a:endParaRPr lang="en-US" dirty="0"/>
          </a:p>
        </p:txBody>
      </p:sp>
      <p:sp>
        <p:nvSpPr>
          <p:cNvPr id="3" name="Content Placeholder 2"/>
          <p:cNvSpPr>
            <a:spLocks noGrp="1"/>
          </p:cNvSpPr>
          <p:nvPr>
            <p:ph idx="1"/>
          </p:nvPr>
        </p:nvSpPr>
        <p:spPr>
          <a:xfrm>
            <a:off x="3809360" y="549254"/>
            <a:ext cx="3611773" cy="58948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50239" y="2962207"/>
            <a:ext cx="2976194" cy="2756746"/>
          </a:xfrm>
        </p:spPr>
        <p:txBody>
          <a:bodyPr>
            <a:normAutofit/>
          </a:bodyPr>
          <a:lstStyle>
            <a:lvl1pPr marL="0" indent="0">
              <a:buNone/>
              <a:defRPr sz="1493"/>
            </a:lvl1pPr>
            <a:lvl2pPr marL="365771" indent="0">
              <a:buNone/>
              <a:defRPr sz="1120"/>
            </a:lvl2pPr>
            <a:lvl3pPr marL="731543" indent="0">
              <a:buNone/>
              <a:defRPr sz="960"/>
            </a:lvl3pPr>
            <a:lvl4pPr marL="1097314" indent="0">
              <a:buNone/>
              <a:defRPr sz="800"/>
            </a:lvl4pPr>
            <a:lvl5pPr marL="1463086" indent="0">
              <a:buNone/>
              <a:defRPr sz="800"/>
            </a:lvl5pPr>
            <a:lvl6pPr marL="1828857" indent="0">
              <a:buNone/>
              <a:defRPr sz="800"/>
            </a:lvl6pPr>
            <a:lvl7pPr marL="2194629" indent="0">
              <a:buNone/>
              <a:defRPr sz="800"/>
            </a:lvl7pPr>
            <a:lvl8pPr marL="2560400" indent="0">
              <a:buNone/>
              <a:defRPr sz="800"/>
            </a:lvl8pPr>
            <a:lvl9pPr marL="2926171"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16497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239" y="5120640"/>
            <a:ext cx="6770895" cy="604521"/>
          </a:xfrm>
        </p:spPr>
        <p:txBody>
          <a:bodyPr anchor="b">
            <a:normAutofit/>
          </a:bodyPr>
          <a:lstStyle>
            <a:lvl1pPr algn="l">
              <a:defRPr sz="256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0239" y="650240"/>
            <a:ext cx="6770895" cy="4102099"/>
          </a:xfrm>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n-US" smtClean="0"/>
              <a:t>Click icon to add picture</a:t>
            </a:r>
            <a:endParaRPr lang="en-US" dirty="0"/>
          </a:p>
        </p:txBody>
      </p:sp>
      <p:sp>
        <p:nvSpPr>
          <p:cNvPr id="4" name="Text Placeholder 3"/>
          <p:cNvSpPr>
            <a:spLocks noGrp="1"/>
          </p:cNvSpPr>
          <p:nvPr>
            <p:ph type="body" sz="half" idx="2"/>
          </p:nvPr>
        </p:nvSpPr>
        <p:spPr>
          <a:xfrm>
            <a:off x="650239" y="5725161"/>
            <a:ext cx="6770895" cy="718959"/>
          </a:xfrm>
        </p:spPr>
        <p:txBody>
          <a:bodyPr>
            <a:normAutofit/>
          </a:bodyPr>
          <a:lstStyle>
            <a:lvl1pPr marL="0" indent="0">
              <a:buNone/>
              <a:defRPr sz="1280"/>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6900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031" y="-9032"/>
            <a:ext cx="9782738" cy="7333264"/>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50239" y="650240"/>
            <a:ext cx="6770894" cy="1408853"/>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50239" y="2304630"/>
            <a:ext cx="6770895" cy="41394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65608" y="6444121"/>
            <a:ext cx="729741" cy="389467"/>
          </a:xfrm>
          <a:prstGeom prst="rect">
            <a:avLst/>
          </a:prstGeom>
        </p:spPr>
        <p:txBody>
          <a:bodyPr vert="horz" lIns="91440" tIns="45720" rIns="91440" bIns="45720" rtlCol="0" anchor="ctr"/>
          <a:lstStyle>
            <a:lvl1pPr algn="r">
              <a:defRPr sz="960">
                <a:solidFill>
                  <a:schemeClr val="tx1">
                    <a:tint val="75000"/>
                  </a:schemeClr>
                </a:solidFill>
              </a:defRPr>
            </a:lvl1pPr>
          </a:lstStyle>
          <a:p>
            <a:fld id="{1D8BD707-D9CF-40AE-B4C6-C98DA3205C09}" type="datetimeFigureOut">
              <a:rPr lang="en-US" smtClean="0"/>
              <a:pPr/>
              <a:t>11/30/2022</a:t>
            </a:fld>
            <a:endParaRPr lang="en-US"/>
          </a:p>
        </p:txBody>
      </p:sp>
      <p:sp>
        <p:nvSpPr>
          <p:cNvPr id="5" name="Footer Placeholder 4"/>
          <p:cNvSpPr>
            <a:spLocks noGrp="1"/>
          </p:cNvSpPr>
          <p:nvPr>
            <p:ph type="ftr" sz="quarter" idx="3"/>
          </p:nvPr>
        </p:nvSpPr>
        <p:spPr>
          <a:xfrm>
            <a:off x="650240" y="6444121"/>
            <a:ext cx="4931171" cy="389467"/>
          </a:xfrm>
          <a:prstGeom prst="rect">
            <a:avLst/>
          </a:prstGeom>
        </p:spPr>
        <p:txBody>
          <a:bodyPr vert="horz" lIns="91440" tIns="45720" rIns="91440" bIns="45720" rtlCol="0" anchor="ctr"/>
          <a:lstStyle>
            <a:lvl1pPr algn="l">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74321" y="6444121"/>
            <a:ext cx="546814" cy="389467"/>
          </a:xfrm>
          <a:prstGeom prst="rect">
            <a:avLst/>
          </a:prstGeom>
        </p:spPr>
        <p:txBody>
          <a:bodyPr vert="horz" lIns="91440" tIns="45720" rIns="91440" bIns="45720" rtlCol="0" anchor="ctr"/>
          <a:lstStyle>
            <a:lvl1pPr algn="r">
              <a:defRPr sz="96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849728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87695" rtl="0" eaLnBrk="1" latinLnBrk="0" hangingPunct="1">
        <a:spcBef>
          <a:spcPct val="0"/>
        </a:spcBef>
        <a:buNone/>
        <a:defRPr sz="384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71" indent="-365771" algn="l" defTabSz="487695" rtl="0" eaLnBrk="1" latinLnBrk="0" hangingPunct="1">
        <a:spcBef>
          <a:spcPts val="1067"/>
        </a:spcBef>
        <a:spcAft>
          <a:spcPts val="0"/>
        </a:spcAft>
        <a:buClr>
          <a:schemeClr val="accent1"/>
        </a:buClr>
        <a:buSzPct val="80000"/>
        <a:buFont typeface="Wingdings 3" charset="2"/>
        <a:buChar char=""/>
        <a:defRPr sz="1920" kern="1200">
          <a:solidFill>
            <a:schemeClr val="tx1">
              <a:lumMod val="75000"/>
              <a:lumOff val="25000"/>
            </a:schemeClr>
          </a:solidFill>
          <a:latin typeface="+mn-lt"/>
          <a:ea typeface="+mn-ea"/>
          <a:cs typeface="+mn-cs"/>
        </a:defRPr>
      </a:lvl1pPr>
      <a:lvl2pPr marL="792505" indent="-304810" algn="l" defTabSz="487695" rtl="0" eaLnBrk="1" latinLnBrk="0" hangingPunct="1">
        <a:spcBef>
          <a:spcPts val="1067"/>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2pPr>
      <a:lvl3pPr marL="1219238" indent="-243848" algn="l" defTabSz="487695" rtl="0" eaLnBrk="1" latinLnBrk="0" hangingPunct="1">
        <a:spcBef>
          <a:spcPts val="1067"/>
        </a:spcBef>
        <a:spcAft>
          <a:spcPts val="0"/>
        </a:spcAft>
        <a:buClr>
          <a:schemeClr val="accent1"/>
        </a:buClr>
        <a:buSzPct val="80000"/>
        <a:buFont typeface="Wingdings 3" charset="2"/>
        <a:buChar char=""/>
        <a:defRPr sz="1493" kern="1200">
          <a:solidFill>
            <a:schemeClr val="tx1">
              <a:lumMod val="75000"/>
              <a:lumOff val="25000"/>
            </a:schemeClr>
          </a:solidFill>
          <a:latin typeface="+mn-lt"/>
          <a:ea typeface="+mn-ea"/>
          <a:cs typeface="+mn-cs"/>
        </a:defRPr>
      </a:lvl3pPr>
      <a:lvl4pPr marL="1706933"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4pPr>
      <a:lvl5pPr marL="219462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5pPr>
      <a:lvl6pPr marL="268232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6pPr>
      <a:lvl7pPr marL="317001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7pPr>
      <a:lvl8pPr marL="365771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8pPr>
      <a:lvl9pPr marL="4145410"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Parental/Carer RSHE Questionnaire Responses</a:t>
            </a:r>
            <a:endParaRPr lang="en-GB" dirty="0"/>
          </a:p>
        </p:txBody>
      </p:sp>
      <p:sp>
        <p:nvSpPr>
          <p:cNvPr id="3" name="Subtitle 2"/>
          <p:cNvSpPr>
            <a:spLocks noGrp="1"/>
          </p:cNvSpPr>
          <p:nvPr>
            <p:ph type="subTitle" idx="1"/>
          </p:nvPr>
        </p:nvSpPr>
        <p:spPr/>
        <p:txBody>
          <a:bodyPr/>
          <a:lstStyle/>
          <a:p>
            <a:r>
              <a:rPr lang="en-GB" dirty="0" smtClean="0"/>
              <a:t>June 2022</a:t>
            </a:r>
            <a:endParaRPr lang="en-GB" dirty="0"/>
          </a:p>
        </p:txBody>
      </p:sp>
    </p:spTree>
    <p:extLst>
      <p:ext uri="{BB962C8B-B14F-4D97-AF65-F5344CB8AC3E}">
        <p14:creationId xmlns:p14="http://schemas.microsoft.com/office/powerpoint/2010/main" val="1190039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dirty="0" smtClean="0"/>
              <a:t>We asked: do you have any questions that you would like us to answer. The questions that were asked are in black and our responses in blue.</a:t>
            </a:r>
            <a:endParaRPr lang="en-GB" sz="2800" dirty="0"/>
          </a:p>
        </p:txBody>
      </p:sp>
      <p:sp>
        <p:nvSpPr>
          <p:cNvPr id="3" name="Content Placeholder 2"/>
          <p:cNvSpPr>
            <a:spLocks noGrp="1"/>
          </p:cNvSpPr>
          <p:nvPr>
            <p:ph idx="1"/>
          </p:nvPr>
        </p:nvSpPr>
        <p:spPr/>
        <p:txBody>
          <a:bodyPr>
            <a:normAutofit/>
          </a:bodyPr>
          <a:lstStyle/>
          <a:p>
            <a:r>
              <a:rPr lang="en-GB" sz="1400" dirty="0"/>
              <a:t>Can these subject be as up to date as possible so that the children can understand. The education programmes are age appropriate</a:t>
            </a:r>
            <a:r>
              <a:rPr lang="en-GB" sz="1400" dirty="0" smtClean="0"/>
              <a:t>? </a:t>
            </a:r>
            <a:r>
              <a:rPr lang="en-GB" sz="1400" dirty="0" smtClean="0">
                <a:solidFill>
                  <a:srgbClr val="0070C0"/>
                </a:solidFill>
              </a:rPr>
              <a:t>All information in the curriculum will be completely up to date and taught at an age appropriate level so that the children are able to access and understand the information given.</a:t>
            </a:r>
          </a:p>
          <a:p>
            <a:r>
              <a:rPr lang="en-GB" sz="1400" dirty="0"/>
              <a:t>Don you think sex education is encouraging the kids to try and have sex ? There should be no sex education in primary </a:t>
            </a:r>
            <a:r>
              <a:rPr lang="en-GB" sz="1400" dirty="0" smtClean="0"/>
              <a:t>schools. </a:t>
            </a:r>
            <a:r>
              <a:rPr lang="en-GB" sz="1400" dirty="0" smtClean="0">
                <a:solidFill>
                  <a:srgbClr val="0070C0"/>
                </a:solidFill>
              </a:rPr>
              <a:t>The </a:t>
            </a:r>
            <a:r>
              <a:rPr lang="en-GB" sz="1400" dirty="0">
                <a:solidFill>
                  <a:srgbClr val="0070C0"/>
                </a:solidFill>
              </a:rPr>
              <a:t>focus in primary </a:t>
            </a:r>
            <a:r>
              <a:rPr lang="en-GB" sz="1400" dirty="0" smtClean="0">
                <a:solidFill>
                  <a:srgbClr val="0070C0"/>
                </a:solidFill>
              </a:rPr>
              <a:t>school is on </a:t>
            </a:r>
            <a:r>
              <a:rPr lang="en-GB" sz="1400" dirty="0">
                <a:solidFill>
                  <a:srgbClr val="0070C0"/>
                </a:solidFill>
              </a:rPr>
              <a:t>teaching the fundamental building blocks and characteristics of positive relationships, with particular reference to friendships, family relationships, and relationships with other children and with adults</a:t>
            </a:r>
            <a:r>
              <a:rPr lang="en-GB" sz="1400" dirty="0" smtClean="0">
                <a:solidFill>
                  <a:srgbClr val="0070C0"/>
                </a:solidFill>
              </a:rPr>
              <a:t>.</a:t>
            </a:r>
            <a:r>
              <a:rPr lang="en-GB" sz="1400" dirty="0">
                <a:solidFill>
                  <a:srgbClr val="0070C0"/>
                </a:solidFill>
              </a:rPr>
              <a:t> </a:t>
            </a:r>
            <a:r>
              <a:rPr lang="en-GB" sz="1400" dirty="0" smtClean="0">
                <a:solidFill>
                  <a:srgbClr val="0070C0"/>
                </a:solidFill>
              </a:rPr>
              <a:t>As the children become older there is a focus </a:t>
            </a:r>
            <a:r>
              <a:rPr lang="en-GB" sz="1400" dirty="0">
                <a:solidFill>
                  <a:srgbClr val="0070C0"/>
                </a:solidFill>
              </a:rPr>
              <a:t>on boundaries and privacy, ensuring young people understand that they have rights over their own bodies. This should also include understanding boundaries in friendships with peers and also in families and with others, in all contexts, including online</a:t>
            </a:r>
            <a:r>
              <a:rPr lang="en-GB" sz="1400" dirty="0" smtClean="0">
                <a:solidFill>
                  <a:srgbClr val="0070C0"/>
                </a:solidFill>
              </a:rPr>
              <a:t>. As children progress into year 6 aspects of sex education are taught but this is with full consultation with parents and parents are able to withdraw their child from sex education beyond the national curriculum for science.</a:t>
            </a:r>
            <a:endParaRPr lang="en-GB" sz="1400" dirty="0">
              <a:solidFill>
                <a:srgbClr val="0070C0"/>
              </a:solidFill>
            </a:endParaRPr>
          </a:p>
          <a:p>
            <a:endParaRPr lang="en-GB" dirty="0" smtClean="0">
              <a:solidFill>
                <a:srgbClr val="0070C0"/>
              </a:solidFill>
            </a:endParaRPr>
          </a:p>
          <a:p>
            <a:endParaRPr lang="en-GB" dirty="0" smtClean="0">
              <a:solidFill>
                <a:srgbClr val="0070C0"/>
              </a:solidFill>
            </a:endParaRPr>
          </a:p>
          <a:p>
            <a:endParaRPr lang="en-GB" dirty="0"/>
          </a:p>
        </p:txBody>
      </p:sp>
    </p:spTree>
    <p:extLst>
      <p:ext uri="{BB962C8B-B14F-4D97-AF65-F5344CB8AC3E}">
        <p14:creationId xmlns:p14="http://schemas.microsoft.com/office/powerpoint/2010/main" val="3870233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239" y="650241"/>
            <a:ext cx="6770894" cy="645160"/>
          </a:xfrm>
        </p:spPr>
        <p:txBody>
          <a:bodyPr>
            <a:normAutofit fontScale="90000"/>
          </a:bodyPr>
          <a:lstStyle/>
          <a:p>
            <a:r>
              <a:rPr lang="en-GB" dirty="0" smtClean="0"/>
              <a:t>Questions continued.</a:t>
            </a:r>
            <a:endParaRPr lang="en-GB" dirty="0"/>
          </a:p>
        </p:txBody>
      </p:sp>
      <p:sp>
        <p:nvSpPr>
          <p:cNvPr id="3" name="Content Placeholder 2"/>
          <p:cNvSpPr>
            <a:spLocks noGrp="1"/>
          </p:cNvSpPr>
          <p:nvPr>
            <p:ph idx="1"/>
          </p:nvPr>
        </p:nvSpPr>
        <p:spPr>
          <a:xfrm>
            <a:off x="533400" y="1310812"/>
            <a:ext cx="6770895" cy="5623388"/>
          </a:xfrm>
        </p:spPr>
        <p:txBody>
          <a:bodyPr>
            <a:normAutofit fontScale="92500" lnSpcReduction="20000"/>
          </a:bodyPr>
          <a:lstStyle/>
          <a:p>
            <a:r>
              <a:rPr lang="en-GB" dirty="0"/>
              <a:t>I don't want her exposed to anything that I have not spoken about to her beforehand. We have a very honest and open relationship but I don't want her growing up before her time....if that makes sense</a:t>
            </a:r>
            <a:r>
              <a:rPr lang="en-GB" dirty="0" smtClean="0"/>
              <a:t>! </a:t>
            </a:r>
            <a:r>
              <a:rPr lang="en-GB" dirty="0" smtClean="0">
                <a:solidFill>
                  <a:srgbClr val="0070C0"/>
                </a:solidFill>
              </a:rPr>
              <a:t>All parents will be consulted and shown materials for that particular year group before teaching of RSHE commences.</a:t>
            </a:r>
            <a:endParaRPr lang="en-GB" dirty="0">
              <a:solidFill>
                <a:srgbClr val="0070C0"/>
              </a:solidFill>
            </a:endParaRPr>
          </a:p>
          <a:p>
            <a:r>
              <a:rPr lang="en-GB" dirty="0" smtClean="0"/>
              <a:t>Just </a:t>
            </a:r>
            <a:r>
              <a:rPr lang="en-GB" dirty="0"/>
              <a:t>like to see what our children are getting shown so we as parents can also help them understand </a:t>
            </a:r>
            <a:r>
              <a:rPr lang="en-GB" dirty="0" smtClean="0"/>
              <a:t>more. </a:t>
            </a:r>
            <a:r>
              <a:rPr lang="en-GB" dirty="0" smtClean="0">
                <a:solidFill>
                  <a:srgbClr val="0070C0"/>
                </a:solidFill>
              </a:rPr>
              <a:t>Parents will be shown materials used to teach the curriculum.</a:t>
            </a:r>
          </a:p>
          <a:p>
            <a:r>
              <a:rPr lang="en-GB" dirty="0"/>
              <a:t>At what age is sex education taught and can we have copies of what is taught. I’ve seen concerning things on the internet that seem very age inappropriate for young children. I would like to see first hand what is being taught with regards to sex education </a:t>
            </a:r>
            <a:r>
              <a:rPr lang="en-GB" dirty="0" smtClean="0"/>
              <a:t>please.</a:t>
            </a:r>
            <a:r>
              <a:rPr lang="en-GB" dirty="0" smtClean="0">
                <a:solidFill>
                  <a:srgbClr val="0070C0"/>
                </a:solidFill>
              </a:rPr>
              <a:t> Sex education is taught in upper key stage 2 (year 6), parents will have access to materials of what is used during the teaching and consent will always be sought beforehand.</a:t>
            </a:r>
          </a:p>
          <a:p>
            <a:r>
              <a:rPr lang="en-GB" dirty="0"/>
              <a:t>What will they be taught for her age </a:t>
            </a:r>
            <a:r>
              <a:rPr lang="en-GB" dirty="0" smtClean="0"/>
              <a:t>group/</a:t>
            </a:r>
            <a:r>
              <a:rPr lang="en-GB" dirty="0"/>
              <a:t>Will this be done at an age </a:t>
            </a:r>
            <a:r>
              <a:rPr lang="en-GB" dirty="0" smtClean="0"/>
              <a:t>appropriate. </a:t>
            </a:r>
            <a:r>
              <a:rPr lang="en-GB" dirty="0" smtClean="0">
                <a:solidFill>
                  <a:srgbClr val="0070C0"/>
                </a:solidFill>
              </a:rPr>
              <a:t>Everything that is taught will be age appropriate and materials will be shared with parents.</a:t>
            </a:r>
            <a:endParaRPr lang="en-GB" dirty="0">
              <a:solidFill>
                <a:srgbClr val="0070C0"/>
              </a:solidFill>
            </a:endParaRPr>
          </a:p>
        </p:txBody>
      </p:sp>
    </p:spTree>
    <p:extLst>
      <p:ext uri="{BB962C8B-B14F-4D97-AF65-F5344CB8AC3E}">
        <p14:creationId xmlns:p14="http://schemas.microsoft.com/office/powerpoint/2010/main" val="2456262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The final part of the questionnaire asked if you had final comments. Again the comments are in black and our responses in blue.</a:t>
            </a:r>
            <a:endParaRPr lang="en-GB" sz="2400" dirty="0"/>
          </a:p>
        </p:txBody>
      </p:sp>
      <p:sp>
        <p:nvSpPr>
          <p:cNvPr id="3" name="Content Placeholder 2"/>
          <p:cNvSpPr>
            <a:spLocks noGrp="1"/>
          </p:cNvSpPr>
          <p:nvPr>
            <p:ph idx="1"/>
          </p:nvPr>
        </p:nvSpPr>
        <p:spPr/>
        <p:txBody>
          <a:bodyPr>
            <a:normAutofit lnSpcReduction="10000"/>
          </a:bodyPr>
          <a:lstStyle/>
          <a:p>
            <a:r>
              <a:rPr lang="en-GB" sz="1200" dirty="0"/>
              <a:t>Would like to be informed on what work you would be completing so we know what’s coming and can answer any additional questions at </a:t>
            </a:r>
            <a:r>
              <a:rPr lang="en-GB" sz="1200" dirty="0" smtClean="0"/>
              <a:t>home. </a:t>
            </a:r>
            <a:r>
              <a:rPr lang="en-GB" sz="1200" dirty="0" smtClean="0">
                <a:solidFill>
                  <a:srgbClr val="0070C0"/>
                </a:solidFill>
              </a:rPr>
              <a:t>You will be made fully aware of the curriculum details for their year group and we will offer support for how to help and support at home.</a:t>
            </a:r>
            <a:endParaRPr lang="en-GB" sz="1200" dirty="0">
              <a:solidFill>
                <a:srgbClr val="0070C0"/>
              </a:solidFill>
            </a:endParaRPr>
          </a:p>
          <a:p>
            <a:r>
              <a:rPr lang="en-GB" sz="1200" dirty="0"/>
              <a:t>I feel yr1 and 2 are </a:t>
            </a:r>
            <a:r>
              <a:rPr lang="en-GB" sz="1200" dirty="0" smtClean="0"/>
              <a:t>fundamental </a:t>
            </a:r>
            <a:r>
              <a:rPr lang="en-GB" sz="1200" dirty="0"/>
              <a:t>years to discuss gender stereotypes and to make children feel that they can be themselves and express themselves in any way they wish. I think if we teach children to value difference at this early age it may prevent bullying and stigmatising in teenage </a:t>
            </a:r>
            <a:r>
              <a:rPr lang="en-GB" sz="1200" dirty="0" smtClean="0"/>
              <a:t>year. </a:t>
            </a:r>
            <a:r>
              <a:rPr lang="en-GB" sz="1200" dirty="0" smtClean="0">
                <a:solidFill>
                  <a:srgbClr val="0070C0"/>
                </a:solidFill>
              </a:rPr>
              <a:t>This is a great suggestion which we will fully take on-board when developing aspects of our curriculum so that it is fully tailored to the needs of our school community.</a:t>
            </a:r>
            <a:endParaRPr lang="en-GB" sz="1200" dirty="0">
              <a:solidFill>
                <a:srgbClr val="0070C0"/>
              </a:solidFill>
            </a:endParaRPr>
          </a:p>
          <a:p>
            <a:r>
              <a:rPr lang="en-GB" sz="1200" dirty="0"/>
              <a:t>I think it should be based more on kindness, compassion and racial/discrimination rather than sexual based as they learn this anyway from </a:t>
            </a:r>
            <a:r>
              <a:rPr lang="en-GB" sz="1200" dirty="0" smtClean="0"/>
              <a:t>parents.</a:t>
            </a:r>
            <a:r>
              <a:rPr lang="en-GB" sz="1200" dirty="0" smtClean="0">
                <a:solidFill>
                  <a:srgbClr val="0070C0"/>
                </a:solidFill>
              </a:rPr>
              <a:t> The vast majority of the curriculum focuses on building happy and healthy relationships through kindness and compassion and will cover a wide range o topics including racial issues and discrimination.</a:t>
            </a:r>
          </a:p>
          <a:p>
            <a:r>
              <a:rPr lang="en-GB" sz="1200" dirty="0"/>
              <a:t>I think puberty particularly in girls is happening earlier and can be frightening. It may be useful to have some gentle introduction in groups e.g. girls and boy groups </a:t>
            </a:r>
            <a:r>
              <a:rPr lang="en-GB" sz="1200" dirty="0" smtClean="0"/>
              <a:t>separate. </a:t>
            </a:r>
            <a:r>
              <a:rPr lang="en-GB" sz="1200" dirty="0" smtClean="0">
                <a:solidFill>
                  <a:srgbClr val="0070C0"/>
                </a:solidFill>
              </a:rPr>
              <a:t>This will be the case in upper key stage 2.</a:t>
            </a:r>
          </a:p>
          <a:p>
            <a:r>
              <a:rPr lang="en-GB" sz="1200" dirty="0" err="1"/>
              <a:t>i’ve</a:t>
            </a:r>
            <a:r>
              <a:rPr lang="en-GB" sz="1200" dirty="0"/>
              <a:t> no clue what’s in the curriculum or topics to be covered or how it will be delivered so it’s impossible to give a solid </a:t>
            </a:r>
            <a:r>
              <a:rPr lang="en-GB" sz="1200" dirty="0" smtClean="0"/>
              <a:t>opinion. </a:t>
            </a:r>
            <a:r>
              <a:rPr lang="en-GB" sz="1200" dirty="0" smtClean="0">
                <a:solidFill>
                  <a:srgbClr val="0070C0"/>
                </a:solidFill>
              </a:rPr>
              <a:t>Information is already available on the website in regards to the curriculum and further information will be provided so that parents and careers are fully informed.</a:t>
            </a:r>
            <a:endParaRPr lang="en-GB" sz="1200" dirty="0">
              <a:solidFill>
                <a:srgbClr val="0070C0"/>
              </a:solidFill>
            </a:endParaRPr>
          </a:p>
        </p:txBody>
      </p:sp>
    </p:spTree>
    <p:extLst>
      <p:ext uri="{BB962C8B-B14F-4D97-AF65-F5344CB8AC3E}">
        <p14:creationId xmlns:p14="http://schemas.microsoft.com/office/powerpoint/2010/main" val="3279575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239" y="650241"/>
            <a:ext cx="6770894" cy="645160"/>
          </a:xfrm>
        </p:spPr>
        <p:txBody>
          <a:bodyPr>
            <a:normAutofit fontScale="90000"/>
          </a:bodyPr>
          <a:lstStyle/>
          <a:p>
            <a:r>
              <a:rPr lang="en-GB" dirty="0" smtClean="0"/>
              <a:t>Comments continued.</a:t>
            </a:r>
            <a:endParaRPr lang="en-GB" dirty="0"/>
          </a:p>
        </p:txBody>
      </p:sp>
      <p:sp>
        <p:nvSpPr>
          <p:cNvPr id="3" name="Content Placeholder 2"/>
          <p:cNvSpPr>
            <a:spLocks noGrp="1"/>
          </p:cNvSpPr>
          <p:nvPr>
            <p:ph idx="1"/>
          </p:nvPr>
        </p:nvSpPr>
        <p:spPr>
          <a:xfrm>
            <a:off x="650239" y="1371600"/>
            <a:ext cx="6770895" cy="5072521"/>
          </a:xfrm>
        </p:spPr>
        <p:txBody>
          <a:bodyPr>
            <a:normAutofit fontScale="70000" lnSpcReduction="20000"/>
          </a:bodyPr>
          <a:lstStyle/>
          <a:p>
            <a:r>
              <a:rPr lang="en-GB" dirty="0"/>
              <a:t>I would like to see what literature you use for puberty and serial </a:t>
            </a:r>
            <a:r>
              <a:rPr lang="en-GB" dirty="0" smtClean="0"/>
              <a:t>awareness. </a:t>
            </a:r>
            <a:r>
              <a:rPr lang="en-GB" dirty="0" smtClean="0">
                <a:solidFill>
                  <a:srgbClr val="0070C0"/>
                </a:solidFill>
              </a:rPr>
              <a:t>Literature will be made available.</a:t>
            </a:r>
          </a:p>
          <a:p>
            <a:r>
              <a:rPr lang="en-GB" dirty="0"/>
              <a:t>I would not be comfortable with my son doing any Sex education in primary school I think it should be left until high school and would not be happy to consent to my son being </a:t>
            </a:r>
            <a:r>
              <a:rPr lang="en-GB" dirty="0" smtClean="0"/>
              <a:t>taught.</a:t>
            </a:r>
            <a:r>
              <a:rPr lang="en-GB" dirty="0" smtClean="0">
                <a:solidFill>
                  <a:srgbClr val="0070C0"/>
                </a:solidFill>
              </a:rPr>
              <a:t> In year 6 when sex education is to be taught consent will be sought from parents and parents have the right to withdraw their children from these lessons.</a:t>
            </a:r>
          </a:p>
          <a:p>
            <a:r>
              <a:rPr lang="en-GB" dirty="0"/>
              <a:t>I would really like to see periods covered for the girls. Girls are and boys are starting puberty so much earlier than it used to be and although I can talk to my children there are some parents that they will uncomfortable in doing that. I believe periods is a huge thing that should be covered in schools for the girls so they know that if it were to happen when they are not at home or with their parents that they can approach an adult and they shouldn't be frightened as its a normal process in growing up. Again I have spoken to my daughter but the reality of evolution and girls starting their periods primary school aged I believe it should have some cover. It happened for me in years 5 and 6 and had me so much more </a:t>
            </a:r>
            <a:r>
              <a:rPr lang="en-GB" dirty="0" smtClean="0"/>
              <a:t>prepared. </a:t>
            </a:r>
            <a:r>
              <a:rPr lang="en-GB" dirty="0" smtClean="0">
                <a:solidFill>
                  <a:srgbClr val="0070C0"/>
                </a:solidFill>
              </a:rPr>
              <a:t>This will be fully covered in the curriculum so that they are fully informed and so that they have a good understanding of changes that are to happen and so that they feel confident approaching teachers in school if they need to.</a:t>
            </a:r>
          </a:p>
          <a:p>
            <a:r>
              <a:rPr lang="en-GB" dirty="0"/>
              <a:t>I believe the children would benefit greatly from having a mental health specialist in the school to help them come to terms with what they have all been trough during the </a:t>
            </a:r>
            <a:r>
              <a:rPr lang="en-GB" dirty="0" smtClean="0"/>
              <a:t>pandemic. </a:t>
            </a:r>
            <a:r>
              <a:rPr lang="en-GB" dirty="0" smtClean="0">
                <a:solidFill>
                  <a:srgbClr val="0070C0"/>
                </a:solidFill>
              </a:rPr>
              <a:t>We as a school understand the huge impact that the pandemic has had on the children and we aim to have a big emphasis on dealing with mental health issues.</a:t>
            </a:r>
          </a:p>
          <a:p>
            <a:r>
              <a:rPr lang="en-GB" dirty="0"/>
              <a:t>Parents should be sent copies of curriculums through email so we can monitor and challenge where </a:t>
            </a:r>
            <a:r>
              <a:rPr lang="en-GB" dirty="0" smtClean="0"/>
              <a:t>necessary. </a:t>
            </a:r>
            <a:r>
              <a:rPr lang="en-GB" dirty="0" smtClean="0">
                <a:solidFill>
                  <a:srgbClr val="0070C0"/>
                </a:solidFill>
              </a:rPr>
              <a:t>Parents will be fully informed with materials sent out.</a:t>
            </a:r>
            <a:endParaRPr lang="en-GB" dirty="0">
              <a:solidFill>
                <a:srgbClr val="0070C0"/>
              </a:solidFill>
            </a:endParaRPr>
          </a:p>
        </p:txBody>
      </p:sp>
    </p:spTree>
    <p:extLst>
      <p:ext uri="{BB962C8B-B14F-4D97-AF65-F5344CB8AC3E}">
        <p14:creationId xmlns:p14="http://schemas.microsoft.com/office/powerpoint/2010/main" val="3146247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Thank you to all those who responded to our questionnaire in relation to the RSHE curriculum development.</a:t>
            </a:r>
            <a:endParaRPr lang="en-GB" sz="2800" dirty="0"/>
          </a:p>
        </p:txBody>
      </p:sp>
      <p:sp>
        <p:nvSpPr>
          <p:cNvPr id="3" name="Content Placeholder 2"/>
          <p:cNvSpPr>
            <a:spLocks noGrp="1"/>
          </p:cNvSpPr>
          <p:nvPr>
            <p:ph idx="1"/>
          </p:nvPr>
        </p:nvSpPr>
        <p:spPr/>
        <p:txBody>
          <a:bodyPr/>
          <a:lstStyle/>
          <a:p>
            <a:r>
              <a:rPr lang="en-GB" dirty="0" smtClean="0"/>
              <a:t>We received 92 responses from a selection of parents across the different year groups.</a:t>
            </a:r>
          </a:p>
          <a:p>
            <a:r>
              <a:rPr lang="en-GB" dirty="0" smtClean="0"/>
              <a:t>Over the next few slides please find the results from this questionnaire.</a:t>
            </a:r>
            <a:endParaRPr lang="en-GB" dirty="0"/>
          </a:p>
        </p:txBody>
      </p:sp>
    </p:spTree>
    <p:extLst>
      <p:ext uri="{BB962C8B-B14F-4D97-AF65-F5344CB8AC3E}">
        <p14:creationId xmlns:p14="http://schemas.microsoft.com/office/powerpoint/2010/main" val="3777664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p:nvPr/>
        </p:nvGrpSpPr>
        <p:grpSpPr>
          <a:xfrm>
            <a:off x="457200" y="838201"/>
            <a:ext cx="7304113" cy="6516296"/>
            <a:chOff x="0" y="0"/>
            <a:chExt cx="7827301" cy="7950436"/>
          </a:xfrm>
        </p:grpSpPr>
        <p:sp>
          <p:nvSpPr>
            <p:cNvPr id="6" name="TextBox 3"/>
            <p:cNvSpPr txBox="1"/>
            <p:nvPr/>
          </p:nvSpPr>
          <p:spPr>
            <a:xfrm rot="-2700000">
              <a:off x="37582" y="7204956"/>
              <a:ext cx="121989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Reception</a:t>
              </a:r>
            </a:p>
          </p:txBody>
        </p:sp>
        <p:sp>
          <p:nvSpPr>
            <p:cNvPr id="7" name="TextBox 4"/>
            <p:cNvSpPr txBox="1"/>
            <p:nvPr/>
          </p:nvSpPr>
          <p:spPr>
            <a:xfrm rot="-2700000">
              <a:off x="1459954"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1</a:t>
              </a:r>
            </a:p>
          </p:txBody>
        </p:sp>
        <p:sp>
          <p:nvSpPr>
            <p:cNvPr id="8" name="TextBox 5"/>
            <p:cNvSpPr txBox="1"/>
            <p:nvPr/>
          </p:nvSpPr>
          <p:spPr>
            <a:xfrm rot="-2700000">
              <a:off x="2522399"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2</a:t>
              </a:r>
            </a:p>
          </p:txBody>
        </p:sp>
        <p:sp>
          <p:nvSpPr>
            <p:cNvPr id="9" name="TextBox 6"/>
            <p:cNvSpPr txBox="1"/>
            <p:nvPr/>
          </p:nvSpPr>
          <p:spPr>
            <a:xfrm rot="-2700000">
              <a:off x="3584845"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3</a:t>
              </a:r>
            </a:p>
          </p:txBody>
        </p:sp>
        <p:sp>
          <p:nvSpPr>
            <p:cNvPr id="10" name="TextBox 7"/>
            <p:cNvSpPr txBox="1"/>
            <p:nvPr/>
          </p:nvSpPr>
          <p:spPr>
            <a:xfrm rot="-2700000">
              <a:off x="4647291"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4</a:t>
              </a:r>
            </a:p>
          </p:txBody>
        </p:sp>
        <p:sp>
          <p:nvSpPr>
            <p:cNvPr id="11" name="TextBox 8"/>
            <p:cNvSpPr txBox="1"/>
            <p:nvPr/>
          </p:nvSpPr>
          <p:spPr>
            <a:xfrm rot="-2700000">
              <a:off x="5709736"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5</a:t>
              </a:r>
            </a:p>
          </p:txBody>
        </p:sp>
        <p:sp>
          <p:nvSpPr>
            <p:cNvPr id="12" name="TextBox 9"/>
            <p:cNvSpPr txBox="1"/>
            <p:nvPr/>
          </p:nvSpPr>
          <p:spPr>
            <a:xfrm rot="-2700000">
              <a:off x="6772182" y="7055870"/>
              <a:ext cx="7982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Year 6</a:t>
              </a:r>
            </a:p>
          </p:txBody>
        </p:sp>
        <p:grpSp>
          <p:nvGrpSpPr>
            <p:cNvPr id="13" name="Group 10"/>
            <p:cNvGrpSpPr>
              <a:grpSpLocks noChangeAspect="1"/>
            </p:cNvGrpSpPr>
            <p:nvPr/>
          </p:nvGrpSpPr>
          <p:grpSpPr>
            <a:xfrm>
              <a:off x="512101" y="160232"/>
              <a:ext cx="7315200" cy="6518610"/>
              <a:chOff x="0" y="0"/>
              <a:chExt cx="7315200" cy="6518610"/>
            </a:xfrm>
          </p:grpSpPr>
          <p:sp>
            <p:nvSpPr>
              <p:cNvPr id="28" name="Freeform 11"/>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29" name="Freeform 12"/>
              <p:cNvSpPr/>
              <p:nvPr/>
            </p:nvSpPr>
            <p:spPr>
              <a:xfrm>
                <a:off x="0" y="1297372"/>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30" name="Freeform 13"/>
              <p:cNvSpPr/>
              <p:nvPr/>
            </p:nvSpPr>
            <p:spPr>
              <a:xfrm>
                <a:off x="0" y="2601094"/>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31" name="Freeform 14"/>
              <p:cNvSpPr/>
              <p:nvPr/>
            </p:nvSpPr>
            <p:spPr>
              <a:xfrm>
                <a:off x="0" y="3904816"/>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32" name="Freeform 15"/>
              <p:cNvSpPr/>
              <p:nvPr/>
            </p:nvSpPr>
            <p:spPr>
              <a:xfrm>
                <a:off x="0" y="5208538"/>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33" name="Freeform 16"/>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4" name="TextBox 17"/>
            <p:cNvSpPr txBox="1"/>
            <p:nvPr/>
          </p:nvSpPr>
          <p:spPr>
            <a:xfrm>
              <a:off x="0" y="-4762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25 </a:t>
              </a:r>
            </a:p>
          </p:txBody>
        </p:sp>
        <p:sp>
          <p:nvSpPr>
            <p:cNvPr id="15" name="TextBox 18"/>
            <p:cNvSpPr txBox="1"/>
            <p:nvPr/>
          </p:nvSpPr>
          <p:spPr>
            <a:xfrm>
              <a:off x="0" y="1256097"/>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20 </a:t>
              </a:r>
            </a:p>
          </p:txBody>
        </p:sp>
        <p:sp>
          <p:nvSpPr>
            <p:cNvPr id="16" name="TextBox 19"/>
            <p:cNvSpPr txBox="1"/>
            <p:nvPr/>
          </p:nvSpPr>
          <p:spPr>
            <a:xfrm>
              <a:off x="0" y="2559819"/>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15 </a:t>
              </a:r>
            </a:p>
          </p:txBody>
        </p:sp>
        <p:sp>
          <p:nvSpPr>
            <p:cNvPr id="17" name="TextBox 20"/>
            <p:cNvSpPr txBox="1"/>
            <p:nvPr/>
          </p:nvSpPr>
          <p:spPr>
            <a:xfrm>
              <a:off x="0" y="3863541"/>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10 </a:t>
              </a:r>
            </a:p>
          </p:txBody>
        </p:sp>
        <p:sp>
          <p:nvSpPr>
            <p:cNvPr id="18" name="TextBox 21"/>
            <p:cNvSpPr txBox="1"/>
            <p:nvPr/>
          </p:nvSpPr>
          <p:spPr>
            <a:xfrm>
              <a:off x="150614" y="5167263"/>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5 </a:t>
              </a:r>
            </a:p>
          </p:txBody>
        </p:sp>
        <p:sp>
          <p:nvSpPr>
            <p:cNvPr id="19" name="TextBox 22"/>
            <p:cNvSpPr txBox="1"/>
            <p:nvPr/>
          </p:nvSpPr>
          <p:spPr>
            <a:xfrm>
              <a:off x="150614"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20" name="Group 23"/>
            <p:cNvGrpSpPr>
              <a:grpSpLocks noChangeAspect="1"/>
            </p:cNvGrpSpPr>
            <p:nvPr/>
          </p:nvGrpSpPr>
          <p:grpSpPr>
            <a:xfrm>
              <a:off x="512101" y="160232"/>
              <a:ext cx="7315200" cy="6518610"/>
              <a:chOff x="0" y="0"/>
              <a:chExt cx="7315200" cy="6518610"/>
            </a:xfrm>
          </p:grpSpPr>
          <p:sp>
            <p:nvSpPr>
              <p:cNvPr id="21" name="Freeform 24"/>
              <p:cNvSpPr/>
              <p:nvPr/>
            </p:nvSpPr>
            <p:spPr>
              <a:xfrm>
                <a:off x="0" y="4687049"/>
                <a:ext cx="940526" cy="1831561"/>
              </a:xfrm>
              <a:custGeom>
                <a:avLst/>
                <a:gdLst/>
                <a:ahLst/>
                <a:cxnLst/>
                <a:rect l="l" t="t" r="r" b="b"/>
                <a:pathLst>
                  <a:path w="940526" h="1831561">
                    <a:moveTo>
                      <a:pt x="0" y="1831561"/>
                    </a:moveTo>
                    <a:lnTo>
                      <a:pt x="0" y="75242"/>
                    </a:lnTo>
                    <a:cubicBezTo>
                      <a:pt x="0" y="55287"/>
                      <a:pt x="7927" y="36148"/>
                      <a:pt x="22038" y="22038"/>
                    </a:cubicBezTo>
                    <a:cubicBezTo>
                      <a:pt x="36148" y="7927"/>
                      <a:pt x="55287" y="0"/>
                      <a:pt x="75242" y="0"/>
                    </a:cubicBezTo>
                    <a:lnTo>
                      <a:pt x="865284" y="0"/>
                    </a:lnTo>
                    <a:cubicBezTo>
                      <a:pt x="885239" y="0"/>
                      <a:pt x="904377" y="7927"/>
                      <a:pt x="918488" y="22038"/>
                    </a:cubicBezTo>
                    <a:cubicBezTo>
                      <a:pt x="932599" y="36148"/>
                      <a:pt x="940526" y="55287"/>
                      <a:pt x="940526" y="75242"/>
                    </a:cubicBezTo>
                    <a:lnTo>
                      <a:pt x="940526" y="1831561"/>
                    </a:lnTo>
                    <a:close/>
                  </a:path>
                </a:pathLst>
              </a:custGeom>
              <a:solidFill>
                <a:srgbClr val="00C4CC"/>
              </a:solidFill>
            </p:spPr>
          </p:sp>
          <p:sp>
            <p:nvSpPr>
              <p:cNvPr id="22" name="Freeform 25"/>
              <p:cNvSpPr/>
              <p:nvPr/>
            </p:nvSpPr>
            <p:spPr>
              <a:xfrm>
                <a:off x="1062446" y="775883"/>
                <a:ext cx="940526" cy="5742727"/>
              </a:xfrm>
              <a:custGeom>
                <a:avLst/>
                <a:gdLst/>
                <a:ahLst/>
                <a:cxnLst/>
                <a:rect l="l" t="t" r="r" b="b"/>
                <a:pathLst>
                  <a:path w="940526" h="5742727">
                    <a:moveTo>
                      <a:pt x="0" y="5742727"/>
                    </a:moveTo>
                    <a:lnTo>
                      <a:pt x="0" y="75242"/>
                    </a:lnTo>
                    <a:cubicBezTo>
                      <a:pt x="0" y="33687"/>
                      <a:pt x="33687" y="0"/>
                      <a:pt x="75242" y="0"/>
                    </a:cubicBezTo>
                    <a:lnTo>
                      <a:pt x="865283" y="0"/>
                    </a:lnTo>
                    <a:cubicBezTo>
                      <a:pt x="906838" y="0"/>
                      <a:pt x="940525" y="33687"/>
                      <a:pt x="940525" y="75242"/>
                    </a:cubicBezTo>
                    <a:lnTo>
                      <a:pt x="940525" y="5742727"/>
                    </a:lnTo>
                    <a:close/>
                  </a:path>
                </a:pathLst>
              </a:custGeom>
              <a:solidFill>
                <a:srgbClr val="00C4CC"/>
              </a:solidFill>
            </p:spPr>
          </p:sp>
          <p:sp>
            <p:nvSpPr>
              <p:cNvPr id="23" name="Freeform 26"/>
              <p:cNvSpPr/>
              <p:nvPr/>
            </p:nvSpPr>
            <p:spPr>
              <a:xfrm>
                <a:off x="2124891" y="2601094"/>
                <a:ext cx="940526" cy="3917516"/>
              </a:xfrm>
              <a:custGeom>
                <a:avLst/>
                <a:gdLst/>
                <a:ahLst/>
                <a:cxnLst/>
                <a:rect l="l" t="t" r="r" b="b"/>
                <a:pathLst>
                  <a:path w="940526" h="3917516">
                    <a:moveTo>
                      <a:pt x="0" y="3917516"/>
                    </a:moveTo>
                    <a:lnTo>
                      <a:pt x="0" y="75242"/>
                    </a:lnTo>
                    <a:cubicBezTo>
                      <a:pt x="0" y="33687"/>
                      <a:pt x="33688" y="0"/>
                      <a:pt x="75243" y="0"/>
                    </a:cubicBezTo>
                    <a:lnTo>
                      <a:pt x="865284" y="0"/>
                    </a:lnTo>
                    <a:cubicBezTo>
                      <a:pt x="906839" y="0"/>
                      <a:pt x="940526" y="33687"/>
                      <a:pt x="940526" y="75242"/>
                    </a:cubicBezTo>
                    <a:lnTo>
                      <a:pt x="940526" y="3917516"/>
                    </a:lnTo>
                    <a:close/>
                  </a:path>
                </a:pathLst>
              </a:custGeom>
              <a:solidFill>
                <a:srgbClr val="00C4CC"/>
              </a:solidFill>
            </p:spPr>
          </p:sp>
          <p:sp>
            <p:nvSpPr>
              <p:cNvPr id="24" name="Freeform 27"/>
              <p:cNvSpPr/>
              <p:nvPr/>
            </p:nvSpPr>
            <p:spPr>
              <a:xfrm>
                <a:off x="3187337" y="2861838"/>
                <a:ext cx="940526" cy="3656772"/>
              </a:xfrm>
              <a:custGeom>
                <a:avLst/>
                <a:gdLst/>
                <a:ahLst/>
                <a:cxnLst/>
                <a:rect l="l" t="t" r="r" b="b"/>
                <a:pathLst>
                  <a:path w="940526" h="3656772">
                    <a:moveTo>
                      <a:pt x="0" y="3656772"/>
                    </a:moveTo>
                    <a:lnTo>
                      <a:pt x="0" y="75242"/>
                    </a:lnTo>
                    <a:cubicBezTo>
                      <a:pt x="0" y="33687"/>
                      <a:pt x="33687" y="0"/>
                      <a:pt x="75242" y="0"/>
                    </a:cubicBezTo>
                    <a:lnTo>
                      <a:pt x="865284" y="0"/>
                    </a:lnTo>
                    <a:cubicBezTo>
                      <a:pt x="906839" y="0"/>
                      <a:pt x="940526" y="33687"/>
                      <a:pt x="940526" y="75242"/>
                    </a:cubicBezTo>
                    <a:lnTo>
                      <a:pt x="940526" y="3656772"/>
                    </a:lnTo>
                    <a:close/>
                  </a:path>
                </a:pathLst>
              </a:custGeom>
              <a:solidFill>
                <a:srgbClr val="00C4CC"/>
              </a:solidFill>
            </p:spPr>
          </p:sp>
          <p:sp>
            <p:nvSpPr>
              <p:cNvPr id="25" name="Freeform 28"/>
              <p:cNvSpPr/>
              <p:nvPr/>
            </p:nvSpPr>
            <p:spPr>
              <a:xfrm>
                <a:off x="4249783" y="2861838"/>
                <a:ext cx="940526" cy="3656772"/>
              </a:xfrm>
              <a:custGeom>
                <a:avLst/>
                <a:gdLst/>
                <a:ahLst/>
                <a:cxnLst/>
                <a:rect l="l" t="t" r="r" b="b"/>
                <a:pathLst>
                  <a:path w="940526" h="3656772">
                    <a:moveTo>
                      <a:pt x="0" y="3656772"/>
                    </a:moveTo>
                    <a:lnTo>
                      <a:pt x="0" y="75242"/>
                    </a:lnTo>
                    <a:cubicBezTo>
                      <a:pt x="0" y="33687"/>
                      <a:pt x="33687" y="0"/>
                      <a:pt x="75242" y="0"/>
                    </a:cubicBezTo>
                    <a:lnTo>
                      <a:pt x="865283" y="0"/>
                    </a:lnTo>
                    <a:cubicBezTo>
                      <a:pt x="885239" y="0"/>
                      <a:pt x="904377" y="7928"/>
                      <a:pt x="918488" y="22038"/>
                    </a:cubicBezTo>
                    <a:cubicBezTo>
                      <a:pt x="932598" y="36149"/>
                      <a:pt x="940526" y="55287"/>
                      <a:pt x="940526" y="75242"/>
                    </a:cubicBezTo>
                    <a:lnTo>
                      <a:pt x="940526" y="3656772"/>
                    </a:lnTo>
                    <a:close/>
                  </a:path>
                </a:pathLst>
              </a:custGeom>
              <a:solidFill>
                <a:srgbClr val="00C4CC"/>
              </a:solidFill>
            </p:spPr>
          </p:sp>
          <p:sp>
            <p:nvSpPr>
              <p:cNvPr id="26" name="Freeform 29"/>
              <p:cNvSpPr/>
              <p:nvPr/>
            </p:nvSpPr>
            <p:spPr>
              <a:xfrm>
                <a:off x="5312228" y="2601094"/>
                <a:ext cx="940526" cy="3917516"/>
              </a:xfrm>
              <a:custGeom>
                <a:avLst/>
                <a:gdLst/>
                <a:ahLst/>
                <a:cxnLst/>
                <a:rect l="l" t="t" r="r" b="b"/>
                <a:pathLst>
                  <a:path w="940526" h="3917516">
                    <a:moveTo>
                      <a:pt x="0" y="3917516"/>
                    </a:moveTo>
                    <a:lnTo>
                      <a:pt x="0" y="75242"/>
                    </a:lnTo>
                    <a:cubicBezTo>
                      <a:pt x="0" y="55286"/>
                      <a:pt x="7928" y="36148"/>
                      <a:pt x="22039" y="22038"/>
                    </a:cubicBezTo>
                    <a:cubicBezTo>
                      <a:pt x="36149" y="7927"/>
                      <a:pt x="55287" y="0"/>
                      <a:pt x="75243" y="0"/>
                    </a:cubicBezTo>
                    <a:lnTo>
                      <a:pt x="865284" y="0"/>
                    </a:lnTo>
                    <a:cubicBezTo>
                      <a:pt x="885239" y="0"/>
                      <a:pt x="904378" y="7927"/>
                      <a:pt x="918488" y="22038"/>
                    </a:cubicBezTo>
                    <a:cubicBezTo>
                      <a:pt x="932599" y="36148"/>
                      <a:pt x="940526" y="55286"/>
                      <a:pt x="940526" y="75242"/>
                    </a:cubicBezTo>
                    <a:lnTo>
                      <a:pt x="940526" y="3917516"/>
                    </a:lnTo>
                    <a:close/>
                  </a:path>
                </a:pathLst>
              </a:custGeom>
              <a:solidFill>
                <a:srgbClr val="00C4CC"/>
              </a:solidFill>
            </p:spPr>
          </p:sp>
          <p:sp>
            <p:nvSpPr>
              <p:cNvPr id="27" name="Freeform 30"/>
              <p:cNvSpPr/>
              <p:nvPr/>
            </p:nvSpPr>
            <p:spPr>
              <a:xfrm>
                <a:off x="6374674" y="3904816"/>
                <a:ext cx="940526" cy="2613794"/>
              </a:xfrm>
              <a:custGeom>
                <a:avLst/>
                <a:gdLst/>
                <a:ahLst/>
                <a:cxnLst/>
                <a:rect l="l" t="t" r="r" b="b"/>
                <a:pathLst>
                  <a:path w="940526" h="2613794">
                    <a:moveTo>
                      <a:pt x="0" y="2613794"/>
                    </a:moveTo>
                    <a:lnTo>
                      <a:pt x="0" y="75242"/>
                    </a:lnTo>
                    <a:cubicBezTo>
                      <a:pt x="0" y="33687"/>
                      <a:pt x="33688" y="0"/>
                      <a:pt x="75242" y="0"/>
                    </a:cubicBezTo>
                    <a:lnTo>
                      <a:pt x="865284" y="0"/>
                    </a:lnTo>
                    <a:cubicBezTo>
                      <a:pt x="906839" y="0"/>
                      <a:pt x="940526" y="33687"/>
                      <a:pt x="940526" y="75242"/>
                    </a:cubicBezTo>
                    <a:lnTo>
                      <a:pt x="940526" y="2613794"/>
                    </a:lnTo>
                    <a:close/>
                  </a:path>
                </a:pathLst>
              </a:custGeom>
              <a:solidFill>
                <a:srgbClr val="00C4CC"/>
              </a:solidFill>
            </p:spPr>
          </p:sp>
        </p:grpSp>
      </p:grpSp>
      <p:sp>
        <p:nvSpPr>
          <p:cNvPr id="34" name="TextBox 33"/>
          <p:cNvSpPr txBox="1"/>
          <p:nvPr/>
        </p:nvSpPr>
        <p:spPr>
          <a:xfrm>
            <a:off x="1600200" y="304800"/>
            <a:ext cx="5283453" cy="369332"/>
          </a:xfrm>
          <a:prstGeom prst="rect">
            <a:avLst/>
          </a:prstGeom>
          <a:noFill/>
        </p:spPr>
        <p:txBody>
          <a:bodyPr wrap="square" rtlCol="0">
            <a:spAutoFit/>
          </a:bodyPr>
          <a:lstStyle/>
          <a:p>
            <a:r>
              <a:rPr lang="en-GB" dirty="0" smtClean="0"/>
              <a:t>Which year group is your child in?</a:t>
            </a:r>
            <a:endParaRPr lang="en-GB" dirty="0"/>
          </a:p>
        </p:txBody>
      </p:sp>
    </p:spTree>
    <p:extLst>
      <p:ext uri="{BB962C8B-B14F-4D97-AF65-F5344CB8AC3E}">
        <p14:creationId xmlns:p14="http://schemas.microsoft.com/office/powerpoint/2010/main" val="2437829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890837" y="1391669"/>
            <a:ext cx="5870476" cy="5351079"/>
            <a:chOff x="0" y="0"/>
            <a:chExt cx="7827301" cy="7134771"/>
          </a:xfrm>
        </p:grpSpPr>
        <p:sp>
          <p:nvSpPr>
            <p:cNvPr id="3" name="TextBox 3"/>
            <p:cNvSpPr txBox="1"/>
            <p:nvPr/>
          </p:nvSpPr>
          <p:spPr>
            <a:xfrm>
              <a:off x="51210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Male</a:t>
              </a:r>
            </a:p>
          </p:txBody>
        </p:sp>
        <p:sp>
          <p:nvSpPr>
            <p:cNvPr id="4" name="TextBox 4"/>
            <p:cNvSpPr txBox="1"/>
            <p:nvPr/>
          </p:nvSpPr>
          <p:spPr>
            <a:xfrm>
              <a:off x="307242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Female</a:t>
              </a:r>
            </a:p>
          </p:txBody>
        </p:sp>
        <p:sp>
          <p:nvSpPr>
            <p:cNvPr id="5" name="TextBox 5"/>
            <p:cNvSpPr txBox="1"/>
            <p:nvPr/>
          </p:nvSpPr>
          <p:spPr>
            <a:xfrm>
              <a:off x="563274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Prefer not to say</a:t>
              </a:r>
            </a:p>
          </p:txBody>
        </p:sp>
        <p:grpSp>
          <p:nvGrpSpPr>
            <p:cNvPr id="6" name="Group 6"/>
            <p:cNvGrpSpPr>
              <a:grpSpLocks noChangeAspect="1"/>
            </p:cNvGrpSpPr>
            <p:nvPr/>
          </p:nvGrpSpPr>
          <p:grpSpPr>
            <a:xfrm>
              <a:off x="512101" y="160232"/>
              <a:ext cx="7315200" cy="6518610"/>
              <a:chOff x="0" y="0"/>
              <a:chExt cx="7315200" cy="6518610"/>
            </a:xfrm>
          </p:grpSpPr>
          <p:sp>
            <p:nvSpPr>
              <p:cNvPr id="7" name="Freeform 7"/>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8" name="Freeform 8"/>
              <p:cNvSpPr/>
              <p:nvPr/>
            </p:nvSpPr>
            <p:spPr>
              <a:xfrm>
                <a:off x="0" y="216652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9" name="Freeform 9"/>
              <p:cNvSpPr/>
              <p:nvPr/>
            </p:nvSpPr>
            <p:spPr>
              <a:xfrm>
                <a:off x="0" y="433939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0" name="Freeform 10"/>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1" name="TextBox 11"/>
            <p:cNvSpPr txBox="1"/>
            <p:nvPr/>
          </p:nvSpPr>
          <p:spPr>
            <a:xfrm>
              <a:off x="0" y="-4762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60 </a:t>
              </a:r>
            </a:p>
          </p:txBody>
        </p:sp>
        <p:sp>
          <p:nvSpPr>
            <p:cNvPr id="12" name="TextBox 12"/>
            <p:cNvSpPr txBox="1"/>
            <p:nvPr/>
          </p:nvSpPr>
          <p:spPr>
            <a:xfrm>
              <a:off x="0" y="212524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40 </a:t>
              </a:r>
            </a:p>
          </p:txBody>
        </p:sp>
        <p:sp>
          <p:nvSpPr>
            <p:cNvPr id="13" name="TextBox 13"/>
            <p:cNvSpPr txBox="1"/>
            <p:nvPr/>
          </p:nvSpPr>
          <p:spPr>
            <a:xfrm>
              <a:off x="0" y="429811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20 </a:t>
              </a:r>
            </a:p>
          </p:txBody>
        </p:sp>
        <p:sp>
          <p:nvSpPr>
            <p:cNvPr id="14" name="TextBox 14"/>
            <p:cNvSpPr txBox="1"/>
            <p:nvPr/>
          </p:nvSpPr>
          <p:spPr>
            <a:xfrm>
              <a:off x="150614"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15" name="Group 15"/>
            <p:cNvGrpSpPr>
              <a:grpSpLocks noChangeAspect="1"/>
            </p:cNvGrpSpPr>
            <p:nvPr/>
          </p:nvGrpSpPr>
          <p:grpSpPr>
            <a:xfrm>
              <a:off x="512101" y="160232"/>
              <a:ext cx="7315200" cy="6518610"/>
              <a:chOff x="0" y="0"/>
              <a:chExt cx="7315200" cy="6518610"/>
            </a:xfrm>
          </p:grpSpPr>
          <p:sp>
            <p:nvSpPr>
              <p:cNvPr id="16" name="Freeform 16"/>
              <p:cNvSpPr/>
              <p:nvPr/>
            </p:nvSpPr>
            <p:spPr>
              <a:xfrm>
                <a:off x="0" y="2275163"/>
                <a:ext cx="2194560" cy="4243446"/>
              </a:xfrm>
              <a:custGeom>
                <a:avLst/>
                <a:gdLst/>
                <a:ahLst/>
                <a:cxnLst/>
                <a:rect l="l" t="t" r="r" b="b"/>
                <a:pathLst>
                  <a:path w="2194560" h="4243446">
                    <a:moveTo>
                      <a:pt x="0" y="4243447"/>
                    </a:moveTo>
                    <a:lnTo>
                      <a:pt x="0" y="175565"/>
                    </a:lnTo>
                    <a:lnTo>
                      <a:pt x="0" y="175565"/>
                    </a:lnTo>
                    <a:cubicBezTo>
                      <a:pt x="0" y="78603"/>
                      <a:pt x="78603" y="0"/>
                      <a:pt x="175565" y="0"/>
                    </a:cubicBezTo>
                    <a:lnTo>
                      <a:pt x="2018995" y="0"/>
                    </a:lnTo>
                    <a:cubicBezTo>
                      <a:pt x="2115957" y="0"/>
                      <a:pt x="2194560" y="78603"/>
                      <a:pt x="2194560" y="175565"/>
                    </a:cubicBezTo>
                    <a:lnTo>
                      <a:pt x="2194560" y="4243447"/>
                    </a:lnTo>
                    <a:close/>
                  </a:path>
                </a:pathLst>
              </a:custGeom>
              <a:solidFill>
                <a:srgbClr val="00C4CC"/>
              </a:solidFill>
            </p:spPr>
          </p:sp>
          <p:sp>
            <p:nvSpPr>
              <p:cNvPr id="17" name="Freeform 17"/>
              <p:cNvSpPr/>
              <p:nvPr/>
            </p:nvSpPr>
            <p:spPr>
              <a:xfrm>
                <a:off x="2560320" y="862798"/>
                <a:ext cx="2194560" cy="5655812"/>
              </a:xfrm>
              <a:custGeom>
                <a:avLst/>
                <a:gdLst/>
                <a:ahLst/>
                <a:cxnLst/>
                <a:rect l="l" t="t" r="r" b="b"/>
                <a:pathLst>
                  <a:path w="2194560" h="5655812">
                    <a:moveTo>
                      <a:pt x="0" y="5655812"/>
                    </a:moveTo>
                    <a:lnTo>
                      <a:pt x="0" y="175565"/>
                    </a:lnTo>
                    <a:cubicBezTo>
                      <a:pt x="0" y="78603"/>
                      <a:pt x="78603" y="0"/>
                      <a:pt x="175565" y="0"/>
                    </a:cubicBezTo>
                    <a:lnTo>
                      <a:pt x="2018995" y="0"/>
                    </a:lnTo>
                    <a:cubicBezTo>
                      <a:pt x="2065558" y="0"/>
                      <a:pt x="2110214" y="18497"/>
                      <a:pt x="2143138" y="51422"/>
                    </a:cubicBezTo>
                    <a:cubicBezTo>
                      <a:pt x="2176063" y="84346"/>
                      <a:pt x="2194560" y="129002"/>
                      <a:pt x="2194560" y="175565"/>
                    </a:cubicBezTo>
                    <a:lnTo>
                      <a:pt x="2194560" y="5655812"/>
                    </a:lnTo>
                    <a:close/>
                  </a:path>
                </a:pathLst>
              </a:custGeom>
              <a:solidFill>
                <a:srgbClr val="00C4CC"/>
              </a:solidFill>
            </p:spPr>
          </p:sp>
          <p:sp>
            <p:nvSpPr>
              <p:cNvPr id="18" name="Freeform 18"/>
              <p:cNvSpPr/>
              <p:nvPr/>
            </p:nvSpPr>
            <p:spPr>
              <a:xfrm>
                <a:off x="0" y="0"/>
                <a:ext cx="0" cy="0"/>
              </a:xfrm>
              <a:custGeom>
                <a:avLst/>
                <a:gdLst/>
                <a:ahLst/>
                <a:cxnLst/>
                <a:rect l="l" t="t" r="r" b="b"/>
                <a:pathLst>
                  <a:path/>
                </a:pathLst>
              </a:custGeom>
              <a:solidFill>
                <a:srgbClr val="00C4CC"/>
              </a:solidFill>
            </p:spPr>
          </p:sp>
        </p:grpSp>
      </p:grpSp>
      <p:sp>
        <p:nvSpPr>
          <p:cNvPr id="19" name="TextBox 19"/>
          <p:cNvSpPr txBox="1"/>
          <p:nvPr/>
        </p:nvSpPr>
        <p:spPr>
          <a:xfrm>
            <a:off x="475550" y="691039"/>
            <a:ext cx="8802499" cy="311468"/>
          </a:xfrm>
          <a:prstGeom prst="rect">
            <a:avLst/>
          </a:prstGeom>
        </p:spPr>
        <p:txBody>
          <a:bodyPr lIns="0" tIns="0" rIns="0" bIns="0" rtlCol="0" anchor="t">
            <a:spAutoFit/>
          </a:bodyPr>
          <a:lstStyle/>
          <a:p>
            <a:pPr algn="ctr">
              <a:lnSpc>
                <a:spcPts val="2520"/>
              </a:lnSpc>
              <a:spcBef>
                <a:spcPct val="0"/>
              </a:spcBef>
            </a:pPr>
            <a:r>
              <a:rPr lang="en-US" sz="1800">
                <a:solidFill>
                  <a:srgbClr val="000000"/>
                </a:solidFill>
                <a:latin typeface="Montserrat Classic"/>
              </a:rPr>
              <a:t>Gender of Child in Year Group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890837" y="1391669"/>
            <a:ext cx="5870476" cy="5351079"/>
            <a:chOff x="0" y="0"/>
            <a:chExt cx="7827301" cy="7134771"/>
          </a:xfrm>
        </p:grpSpPr>
        <p:sp>
          <p:nvSpPr>
            <p:cNvPr id="3" name="TextBox 3"/>
            <p:cNvSpPr txBox="1"/>
            <p:nvPr/>
          </p:nvSpPr>
          <p:spPr>
            <a:xfrm>
              <a:off x="51210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Yes</a:t>
              </a:r>
            </a:p>
          </p:txBody>
        </p:sp>
        <p:sp>
          <p:nvSpPr>
            <p:cNvPr id="4" name="TextBox 4"/>
            <p:cNvSpPr txBox="1"/>
            <p:nvPr/>
          </p:nvSpPr>
          <p:spPr>
            <a:xfrm>
              <a:off x="307242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No</a:t>
              </a:r>
            </a:p>
          </p:txBody>
        </p:sp>
        <p:sp>
          <p:nvSpPr>
            <p:cNvPr id="5" name="TextBox 5"/>
            <p:cNvSpPr txBox="1"/>
            <p:nvPr/>
          </p:nvSpPr>
          <p:spPr>
            <a:xfrm>
              <a:off x="563274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Unsure</a:t>
              </a:r>
            </a:p>
          </p:txBody>
        </p:sp>
        <p:grpSp>
          <p:nvGrpSpPr>
            <p:cNvPr id="6" name="Group 6"/>
            <p:cNvGrpSpPr>
              <a:grpSpLocks noChangeAspect="1"/>
            </p:cNvGrpSpPr>
            <p:nvPr/>
          </p:nvGrpSpPr>
          <p:grpSpPr>
            <a:xfrm>
              <a:off x="512101" y="160232"/>
              <a:ext cx="7315200" cy="6518610"/>
              <a:chOff x="0" y="0"/>
              <a:chExt cx="7315200" cy="6518610"/>
            </a:xfrm>
          </p:grpSpPr>
          <p:sp>
            <p:nvSpPr>
              <p:cNvPr id="7" name="Freeform 7"/>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8" name="Freeform 8"/>
              <p:cNvSpPr/>
              <p:nvPr/>
            </p:nvSpPr>
            <p:spPr>
              <a:xfrm>
                <a:off x="0" y="216652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9" name="Freeform 9"/>
              <p:cNvSpPr/>
              <p:nvPr/>
            </p:nvSpPr>
            <p:spPr>
              <a:xfrm>
                <a:off x="0" y="433939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0" name="Freeform 10"/>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1" name="TextBox 11"/>
            <p:cNvSpPr txBox="1"/>
            <p:nvPr/>
          </p:nvSpPr>
          <p:spPr>
            <a:xfrm>
              <a:off x="0" y="-4762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60 </a:t>
              </a:r>
            </a:p>
          </p:txBody>
        </p:sp>
        <p:sp>
          <p:nvSpPr>
            <p:cNvPr id="12" name="TextBox 12"/>
            <p:cNvSpPr txBox="1"/>
            <p:nvPr/>
          </p:nvSpPr>
          <p:spPr>
            <a:xfrm>
              <a:off x="0" y="212524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40 </a:t>
              </a:r>
            </a:p>
          </p:txBody>
        </p:sp>
        <p:sp>
          <p:nvSpPr>
            <p:cNvPr id="13" name="TextBox 13"/>
            <p:cNvSpPr txBox="1"/>
            <p:nvPr/>
          </p:nvSpPr>
          <p:spPr>
            <a:xfrm>
              <a:off x="0" y="429811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20 </a:t>
              </a:r>
            </a:p>
          </p:txBody>
        </p:sp>
        <p:sp>
          <p:nvSpPr>
            <p:cNvPr id="14" name="TextBox 14"/>
            <p:cNvSpPr txBox="1"/>
            <p:nvPr/>
          </p:nvSpPr>
          <p:spPr>
            <a:xfrm>
              <a:off x="150614"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15" name="Group 15"/>
            <p:cNvGrpSpPr>
              <a:grpSpLocks noChangeAspect="1"/>
            </p:cNvGrpSpPr>
            <p:nvPr/>
          </p:nvGrpSpPr>
          <p:grpSpPr>
            <a:xfrm>
              <a:off x="512101" y="160232"/>
              <a:ext cx="7315200" cy="6518610"/>
              <a:chOff x="0" y="0"/>
              <a:chExt cx="7315200" cy="6518610"/>
            </a:xfrm>
          </p:grpSpPr>
          <p:sp>
            <p:nvSpPr>
              <p:cNvPr id="16" name="Freeform 16"/>
              <p:cNvSpPr/>
              <p:nvPr/>
            </p:nvSpPr>
            <p:spPr>
              <a:xfrm>
                <a:off x="0" y="4339390"/>
                <a:ext cx="2194560" cy="2179220"/>
              </a:xfrm>
              <a:custGeom>
                <a:avLst/>
                <a:gdLst/>
                <a:ahLst/>
                <a:cxnLst/>
                <a:rect l="l" t="t" r="r" b="b"/>
                <a:pathLst>
                  <a:path w="2194560" h="2179220">
                    <a:moveTo>
                      <a:pt x="0" y="2179220"/>
                    </a:moveTo>
                    <a:lnTo>
                      <a:pt x="0" y="175565"/>
                    </a:lnTo>
                    <a:cubicBezTo>
                      <a:pt x="0" y="129002"/>
                      <a:pt x="18497" y="84346"/>
                      <a:pt x="51422" y="51421"/>
                    </a:cubicBezTo>
                    <a:cubicBezTo>
                      <a:pt x="84347" y="18497"/>
                      <a:pt x="129002" y="0"/>
                      <a:pt x="175565" y="0"/>
                    </a:cubicBezTo>
                    <a:lnTo>
                      <a:pt x="2018995" y="0"/>
                    </a:lnTo>
                    <a:cubicBezTo>
                      <a:pt x="2065558" y="0"/>
                      <a:pt x="2110213" y="18497"/>
                      <a:pt x="2143138" y="51421"/>
                    </a:cubicBezTo>
                    <a:cubicBezTo>
                      <a:pt x="2176063" y="84346"/>
                      <a:pt x="2194560" y="129002"/>
                      <a:pt x="2194560" y="175565"/>
                    </a:cubicBezTo>
                    <a:lnTo>
                      <a:pt x="2194560" y="2179220"/>
                    </a:lnTo>
                    <a:close/>
                  </a:path>
                </a:pathLst>
              </a:custGeom>
              <a:solidFill>
                <a:srgbClr val="00C4CC"/>
              </a:solidFill>
            </p:spPr>
          </p:sp>
          <p:sp>
            <p:nvSpPr>
              <p:cNvPr id="17" name="Freeform 17"/>
              <p:cNvSpPr/>
              <p:nvPr/>
            </p:nvSpPr>
            <p:spPr>
              <a:xfrm>
                <a:off x="2560320" y="862798"/>
                <a:ext cx="2194560" cy="5655812"/>
              </a:xfrm>
              <a:custGeom>
                <a:avLst/>
                <a:gdLst/>
                <a:ahLst/>
                <a:cxnLst/>
                <a:rect l="l" t="t" r="r" b="b"/>
                <a:pathLst>
                  <a:path w="2194560" h="5655812">
                    <a:moveTo>
                      <a:pt x="0" y="5655812"/>
                    </a:moveTo>
                    <a:lnTo>
                      <a:pt x="0" y="175565"/>
                    </a:lnTo>
                    <a:cubicBezTo>
                      <a:pt x="0" y="78603"/>
                      <a:pt x="78603" y="0"/>
                      <a:pt x="175565" y="0"/>
                    </a:cubicBezTo>
                    <a:lnTo>
                      <a:pt x="2018995" y="0"/>
                    </a:lnTo>
                    <a:cubicBezTo>
                      <a:pt x="2065558" y="0"/>
                      <a:pt x="2110214" y="18497"/>
                      <a:pt x="2143138" y="51422"/>
                    </a:cubicBezTo>
                    <a:cubicBezTo>
                      <a:pt x="2176063" y="84346"/>
                      <a:pt x="2194560" y="129002"/>
                      <a:pt x="2194560" y="175565"/>
                    </a:cubicBezTo>
                    <a:lnTo>
                      <a:pt x="2194560" y="5655812"/>
                    </a:lnTo>
                    <a:close/>
                  </a:path>
                </a:pathLst>
              </a:custGeom>
              <a:solidFill>
                <a:srgbClr val="00C4CC"/>
              </a:solidFill>
            </p:spPr>
          </p:sp>
          <p:sp>
            <p:nvSpPr>
              <p:cNvPr id="18" name="Freeform 18"/>
              <p:cNvSpPr/>
              <p:nvPr/>
            </p:nvSpPr>
            <p:spPr>
              <a:xfrm>
                <a:off x="5120640" y="4448033"/>
                <a:ext cx="2194560" cy="2070577"/>
              </a:xfrm>
              <a:custGeom>
                <a:avLst/>
                <a:gdLst/>
                <a:ahLst/>
                <a:cxnLst/>
                <a:rect l="l" t="t" r="r" b="b"/>
                <a:pathLst>
                  <a:path w="2194560" h="2070577">
                    <a:moveTo>
                      <a:pt x="0" y="2070577"/>
                    </a:moveTo>
                    <a:lnTo>
                      <a:pt x="0" y="175565"/>
                    </a:lnTo>
                    <a:cubicBezTo>
                      <a:pt x="0" y="78603"/>
                      <a:pt x="78603" y="0"/>
                      <a:pt x="175565" y="0"/>
                    </a:cubicBezTo>
                    <a:lnTo>
                      <a:pt x="2018996" y="0"/>
                    </a:lnTo>
                    <a:cubicBezTo>
                      <a:pt x="2115957" y="0"/>
                      <a:pt x="2194560" y="78603"/>
                      <a:pt x="2194560" y="175565"/>
                    </a:cubicBezTo>
                    <a:lnTo>
                      <a:pt x="2194560" y="2070577"/>
                    </a:lnTo>
                    <a:close/>
                  </a:path>
                </a:pathLst>
              </a:custGeom>
              <a:solidFill>
                <a:srgbClr val="00C4CC"/>
              </a:solidFill>
            </p:spPr>
          </p:sp>
        </p:grpSp>
      </p:grpSp>
      <p:sp>
        <p:nvSpPr>
          <p:cNvPr id="19" name="TextBox 19"/>
          <p:cNvSpPr txBox="1"/>
          <p:nvPr/>
        </p:nvSpPr>
        <p:spPr>
          <a:xfrm>
            <a:off x="475550" y="691039"/>
            <a:ext cx="8802499" cy="311468"/>
          </a:xfrm>
          <a:prstGeom prst="rect">
            <a:avLst/>
          </a:prstGeom>
        </p:spPr>
        <p:txBody>
          <a:bodyPr lIns="0" tIns="0" rIns="0" bIns="0" rtlCol="0" anchor="t">
            <a:spAutoFit/>
          </a:bodyPr>
          <a:lstStyle/>
          <a:p>
            <a:pPr algn="ctr">
              <a:lnSpc>
                <a:spcPts val="2520"/>
              </a:lnSpc>
              <a:spcBef>
                <a:spcPct val="0"/>
              </a:spcBef>
            </a:pPr>
            <a:r>
              <a:rPr lang="en-US" sz="1800">
                <a:solidFill>
                  <a:srgbClr val="000000"/>
                </a:solidFill>
                <a:latin typeface="Montserrat Classic"/>
              </a:rPr>
              <a:t>Are you aware of the current RSHE Curriculum?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890837" y="1391669"/>
            <a:ext cx="5870476" cy="5351079"/>
            <a:chOff x="0" y="0"/>
            <a:chExt cx="7827301" cy="7134771"/>
          </a:xfrm>
        </p:grpSpPr>
        <p:sp>
          <p:nvSpPr>
            <p:cNvPr id="3" name="TextBox 3"/>
            <p:cNvSpPr txBox="1"/>
            <p:nvPr/>
          </p:nvSpPr>
          <p:spPr>
            <a:xfrm>
              <a:off x="51210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Yes</a:t>
              </a:r>
            </a:p>
          </p:txBody>
        </p:sp>
        <p:sp>
          <p:nvSpPr>
            <p:cNvPr id="4" name="TextBox 4"/>
            <p:cNvSpPr txBox="1"/>
            <p:nvPr/>
          </p:nvSpPr>
          <p:spPr>
            <a:xfrm>
              <a:off x="307242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No</a:t>
              </a:r>
            </a:p>
          </p:txBody>
        </p:sp>
        <p:sp>
          <p:nvSpPr>
            <p:cNvPr id="5" name="TextBox 5"/>
            <p:cNvSpPr txBox="1"/>
            <p:nvPr/>
          </p:nvSpPr>
          <p:spPr>
            <a:xfrm>
              <a:off x="5632741"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Sometimes</a:t>
              </a:r>
            </a:p>
          </p:txBody>
        </p:sp>
        <p:grpSp>
          <p:nvGrpSpPr>
            <p:cNvPr id="6" name="Group 6"/>
            <p:cNvGrpSpPr>
              <a:grpSpLocks noChangeAspect="1"/>
            </p:cNvGrpSpPr>
            <p:nvPr/>
          </p:nvGrpSpPr>
          <p:grpSpPr>
            <a:xfrm>
              <a:off x="512101" y="160232"/>
              <a:ext cx="7315200" cy="6518610"/>
              <a:chOff x="0" y="0"/>
              <a:chExt cx="7315200" cy="6518610"/>
            </a:xfrm>
          </p:grpSpPr>
          <p:sp>
            <p:nvSpPr>
              <p:cNvPr id="7" name="Freeform 7"/>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8" name="Freeform 8"/>
              <p:cNvSpPr/>
              <p:nvPr/>
            </p:nvSpPr>
            <p:spPr>
              <a:xfrm>
                <a:off x="0" y="1623302"/>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9" name="Freeform 9"/>
              <p:cNvSpPr/>
              <p:nvPr/>
            </p:nvSpPr>
            <p:spPr>
              <a:xfrm>
                <a:off x="0" y="3252955"/>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0" name="Freeform 10"/>
              <p:cNvSpPr/>
              <p:nvPr/>
            </p:nvSpPr>
            <p:spPr>
              <a:xfrm>
                <a:off x="0" y="4882607"/>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1" name="Freeform 11"/>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2" name="TextBox 12"/>
            <p:cNvSpPr txBox="1"/>
            <p:nvPr/>
          </p:nvSpPr>
          <p:spPr>
            <a:xfrm>
              <a:off x="0" y="-4762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80 </a:t>
              </a:r>
            </a:p>
          </p:txBody>
        </p:sp>
        <p:sp>
          <p:nvSpPr>
            <p:cNvPr id="13" name="TextBox 13"/>
            <p:cNvSpPr txBox="1"/>
            <p:nvPr/>
          </p:nvSpPr>
          <p:spPr>
            <a:xfrm>
              <a:off x="0" y="1582027"/>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60 </a:t>
              </a:r>
            </a:p>
          </p:txBody>
        </p:sp>
        <p:sp>
          <p:nvSpPr>
            <p:cNvPr id="14" name="TextBox 14"/>
            <p:cNvSpPr txBox="1"/>
            <p:nvPr/>
          </p:nvSpPr>
          <p:spPr>
            <a:xfrm>
              <a:off x="0" y="3211680"/>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40 </a:t>
              </a:r>
            </a:p>
          </p:txBody>
        </p:sp>
        <p:sp>
          <p:nvSpPr>
            <p:cNvPr id="15" name="TextBox 15"/>
            <p:cNvSpPr txBox="1"/>
            <p:nvPr/>
          </p:nvSpPr>
          <p:spPr>
            <a:xfrm>
              <a:off x="0" y="4841332"/>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20 </a:t>
              </a:r>
            </a:p>
          </p:txBody>
        </p:sp>
        <p:sp>
          <p:nvSpPr>
            <p:cNvPr id="16" name="TextBox 16"/>
            <p:cNvSpPr txBox="1"/>
            <p:nvPr/>
          </p:nvSpPr>
          <p:spPr>
            <a:xfrm>
              <a:off x="150614"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17" name="Group 17"/>
            <p:cNvGrpSpPr>
              <a:grpSpLocks noChangeAspect="1"/>
            </p:cNvGrpSpPr>
            <p:nvPr/>
          </p:nvGrpSpPr>
          <p:grpSpPr>
            <a:xfrm>
              <a:off x="512101" y="160232"/>
              <a:ext cx="7315200" cy="6518610"/>
              <a:chOff x="0" y="0"/>
              <a:chExt cx="7315200" cy="6518610"/>
            </a:xfrm>
          </p:grpSpPr>
          <p:sp>
            <p:nvSpPr>
              <p:cNvPr id="18" name="Freeform 18"/>
              <p:cNvSpPr/>
              <p:nvPr/>
            </p:nvSpPr>
            <p:spPr>
              <a:xfrm>
                <a:off x="0" y="75133"/>
                <a:ext cx="2194560" cy="6443477"/>
              </a:xfrm>
              <a:custGeom>
                <a:avLst/>
                <a:gdLst/>
                <a:ahLst/>
                <a:cxnLst/>
                <a:rect l="l" t="t" r="r" b="b"/>
                <a:pathLst>
                  <a:path w="2194560" h="6443477">
                    <a:moveTo>
                      <a:pt x="0" y="6443477"/>
                    </a:moveTo>
                    <a:lnTo>
                      <a:pt x="0" y="175564"/>
                    </a:lnTo>
                    <a:cubicBezTo>
                      <a:pt x="0" y="78603"/>
                      <a:pt x="78603" y="0"/>
                      <a:pt x="175565" y="0"/>
                    </a:cubicBezTo>
                    <a:lnTo>
                      <a:pt x="2018995" y="0"/>
                    </a:lnTo>
                    <a:cubicBezTo>
                      <a:pt x="2065558" y="0"/>
                      <a:pt x="2110213" y="18497"/>
                      <a:pt x="2143138" y="51421"/>
                    </a:cubicBezTo>
                    <a:cubicBezTo>
                      <a:pt x="2176063" y="84346"/>
                      <a:pt x="2194560" y="129002"/>
                      <a:pt x="2194560" y="175564"/>
                    </a:cubicBezTo>
                    <a:lnTo>
                      <a:pt x="2194560" y="6443477"/>
                    </a:lnTo>
                    <a:close/>
                  </a:path>
                </a:pathLst>
              </a:custGeom>
              <a:solidFill>
                <a:srgbClr val="00C4CC"/>
              </a:solidFill>
            </p:spPr>
          </p:sp>
          <p:sp>
            <p:nvSpPr>
              <p:cNvPr id="19" name="Freeform 19"/>
              <p:cNvSpPr/>
              <p:nvPr/>
            </p:nvSpPr>
            <p:spPr>
              <a:xfrm>
                <a:off x="2560320" y="6349295"/>
                <a:ext cx="2194560" cy="169315"/>
              </a:xfrm>
              <a:custGeom>
                <a:avLst/>
                <a:gdLst/>
                <a:ahLst/>
                <a:cxnLst/>
                <a:rect l="l" t="t" r="r" b="b"/>
                <a:pathLst>
                  <a:path w="2194560" h="169315">
                    <a:moveTo>
                      <a:pt x="0" y="169315"/>
                    </a:moveTo>
                    <a:lnTo>
                      <a:pt x="0" y="169315"/>
                    </a:lnTo>
                    <a:cubicBezTo>
                      <a:pt x="0" y="124410"/>
                      <a:pt x="17839" y="81343"/>
                      <a:pt x="49591" y="49591"/>
                    </a:cubicBezTo>
                    <a:cubicBezTo>
                      <a:pt x="81344" y="17838"/>
                      <a:pt x="124410" y="0"/>
                      <a:pt x="169315" y="0"/>
                    </a:cubicBezTo>
                    <a:lnTo>
                      <a:pt x="2025245" y="0"/>
                    </a:lnTo>
                    <a:cubicBezTo>
                      <a:pt x="2070150" y="0"/>
                      <a:pt x="2113216" y="17838"/>
                      <a:pt x="2144969" y="49591"/>
                    </a:cubicBezTo>
                    <a:cubicBezTo>
                      <a:pt x="2176721" y="81343"/>
                      <a:pt x="2194560" y="124410"/>
                      <a:pt x="2194560" y="169315"/>
                    </a:cubicBezTo>
                    <a:lnTo>
                      <a:pt x="2194560" y="169315"/>
                    </a:lnTo>
                    <a:close/>
                  </a:path>
                </a:pathLst>
              </a:custGeom>
              <a:solidFill>
                <a:srgbClr val="00C4CC"/>
              </a:solidFill>
            </p:spPr>
          </p:sp>
          <p:sp>
            <p:nvSpPr>
              <p:cNvPr id="20" name="Freeform 20"/>
              <p:cNvSpPr/>
              <p:nvPr/>
            </p:nvSpPr>
            <p:spPr>
              <a:xfrm>
                <a:off x="5120640" y="5697434"/>
                <a:ext cx="2194560" cy="821176"/>
              </a:xfrm>
              <a:custGeom>
                <a:avLst/>
                <a:gdLst/>
                <a:ahLst/>
                <a:cxnLst/>
                <a:rect l="l" t="t" r="r" b="b"/>
                <a:pathLst>
                  <a:path w="2194560" h="821176">
                    <a:moveTo>
                      <a:pt x="0" y="821176"/>
                    </a:moveTo>
                    <a:lnTo>
                      <a:pt x="0" y="175564"/>
                    </a:lnTo>
                    <a:cubicBezTo>
                      <a:pt x="0" y="78603"/>
                      <a:pt x="78603" y="0"/>
                      <a:pt x="175565" y="0"/>
                    </a:cubicBezTo>
                    <a:lnTo>
                      <a:pt x="2018996" y="0"/>
                    </a:lnTo>
                    <a:cubicBezTo>
                      <a:pt x="2115957" y="0"/>
                      <a:pt x="2194560" y="78603"/>
                      <a:pt x="2194560" y="175564"/>
                    </a:cubicBezTo>
                    <a:lnTo>
                      <a:pt x="2194560" y="821176"/>
                    </a:lnTo>
                    <a:close/>
                  </a:path>
                </a:pathLst>
              </a:custGeom>
              <a:solidFill>
                <a:srgbClr val="00C4CC"/>
              </a:solidFill>
            </p:spPr>
          </p:sp>
        </p:grpSp>
      </p:grpSp>
      <p:sp>
        <p:nvSpPr>
          <p:cNvPr id="21" name="TextBox 21"/>
          <p:cNvSpPr txBox="1"/>
          <p:nvPr/>
        </p:nvSpPr>
        <p:spPr>
          <a:xfrm>
            <a:off x="475550" y="691039"/>
            <a:ext cx="8802499" cy="285206"/>
          </a:xfrm>
          <a:prstGeom prst="rect">
            <a:avLst/>
          </a:prstGeom>
        </p:spPr>
        <p:txBody>
          <a:bodyPr lIns="0" tIns="0" rIns="0" bIns="0" rtlCol="0" anchor="t">
            <a:spAutoFit/>
          </a:bodyPr>
          <a:lstStyle/>
          <a:p>
            <a:pPr algn="ctr">
              <a:lnSpc>
                <a:spcPts val="2520"/>
              </a:lnSpc>
              <a:spcBef>
                <a:spcPct val="0"/>
              </a:spcBef>
            </a:pPr>
            <a:r>
              <a:rPr lang="en-US" sz="1800" dirty="0">
                <a:solidFill>
                  <a:srgbClr val="000000"/>
                </a:solidFill>
                <a:latin typeface="Montserrat Classic"/>
              </a:rPr>
              <a:t>Are you able </a:t>
            </a:r>
            <a:r>
              <a:rPr lang="en-US" sz="1800" dirty="0" smtClean="0">
                <a:solidFill>
                  <a:srgbClr val="000000"/>
                </a:solidFill>
                <a:latin typeface="Montserrat Classic"/>
              </a:rPr>
              <a:t>to speak </a:t>
            </a:r>
            <a:r>
              <a:rPr lang="en-US" sz="1800" dirty="0">
                <a:solidFill>
                  <a:srgbClr val="000000"/>
                </a:solidFill>
                <a:latin typeface="Montserrat Classic"/>
              </a:rPr>
              <a:t>to your child about mental health matters?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777802" y="1391669"/>
            <a:ext cx="5983511" cy="5351079"/>
            <a:chOff x="0" y="0"/>
            <a:chExt cx="7978014" cy="7134771"/>
          </a:xfrm>
        </p:grpSpPr>
        <p:sp>
          <p:nvSpPr>
            <p:cNvPr id="3" name="TextBox 3"/>
            <p:cNvSpPr txBox="1"/>
            <p:nvPr/>
          </p:nvSpPr>
          <p:spPr>
            <a:xfrm>
              <a:off x="662814"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Yes</a:t>
              </a:r>
            </a:p>
          </p:txBody>
        </p:sp>
        <p:sp>
          <p:nvSpPr>
            <p:cNvPr id="4" name="TextBox 4"/>
            <p:cNvSpPr txBox="1"/>
            <p:nvPr/>
          </p:nvSpPr>
          <p:spPr>
            <a:xfrm>
              <a:off x="3223134"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No</a:t>
              </a:r>
            </a:p>
          </p:txBody>
        </p:sp>
        <p:sp>
          <p:nvSpPr>
            <p:cNvPr id="5" name="TextBox 5"/>
            <p:cNvSpPr txBox="1"/>
            <p:nvPr/>
          </p:nvSpPr>
          <p:spPr>
            <a:xfrm>
              <a:off x="5783454" y="6766683"/>
              <a:ext cx="219456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Maybe</a:t>
              </a:r>
            </a:p>
          </p:txBody>
        </p:sp>
        <p:grpSp>
          <p:nvGrpSpPr>
            <p:cNvPr id="6" name="Group 6"/>
            <p:cNvGrpSpPr>
              <a:grpSpLocks noChangeAspect="1"/>
            </p:cNvGrpSpPr>
            <p:nvPr/>
          </p:nvGrpSpPr>
          <p:grpSpPr>
            <a:xfrm>
              <a:off x="662814" y="160232"/>
              <a:ext cx="7315200" cy="6518610"/>
              <a:chOff x="0" y="0"/>
              <a:chExt cx="7315200" cy="6518610"/>
            </a:xfrm>
          </p:grpSpPr>
          <p:sp>
            <p:nvSpPr>
              <p:cNvPr id="7" name="Freeform 7"/>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8" name="Freeform 8"/>
              <p:cNvSpPr/>
              <p:nvPr/>
            </p:nvSpPr>
            <p:spPr>
              <a:xfrm>
                <a:off x="0" y="1623302"/>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9" name="Freeform 9"/>
              <p:cNvSpPr/>
              <p:nvPr/>
            </p:nvSpPr>
            <p:spPr>
              <a:xfrm>
                <a:off x="0" y="3252955"/>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0" name="Freeform 10"/>
              <p:cNvSpPr/>
              <p:nvPr/>
            </p:nvSpPr>
            <p:spPr>
              <a:xfrm>
                <a:off x="0" y="4882607"/>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1" name="Freeform 11"/>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2" name="TextBox 12"/>
            <p:cNvSpPr txBox="1"/>
            <p:nvPr/>
          </p:nvSpPr>
          <p:spPr>
            <a:xfrm>
              <a:off x="0" y="-47625"/>
              <a:ext cx="527348"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100 </a:t>
              </a:r>
            </a:p>
          </p:txBody>
        </p:sp>
        <p:sp>
          <p:nvSpPr>
            <p:cNvPr id="13" name="TextBox 13"/>
            <p:cNvSpPr txBox="1"/>
            <p:nvPr/>
          </p:nvSpPr>
          <p:spPr>
            <a:xfrm>
              <a:off x="150713" y="1582027"/>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75 </a:t>
              </a:r>
            </a:p>
          </p:txBody>
        </p:sp>
        <p:sp>
          <p:nvSpPr>
            <p:cNvPr id="14" name="TextBox 14"/>
            <p:cNvSpPr txBox="1"/>
            <p:nvPr/>
          </p:nvSpPr>
          <p:spPr>
            <a:xfrm>
              <a:off x="150713" y="3211680"/>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50 </a:t>
              </a:r>
            </a:p>
          </p:txBody>
        </p:sp>
        <p:sp>
          <p:nvSpPr>
            <p:cNvPr id="15" name="TextBox 15"/>
            <p:cNvSpPr txBox="1"/>
            <p:nvPr/>
          </p:nvSpPr>
          <p:spPr>
            <a:xfrm>
              <a:off x="150713" y="4841332"/>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25 </a:t>
              </a:r>
            </a:p>
          </p:txBody>
        </p:sp>
        <p:sp>
          <p:nvSpPr>
            <p:cNvPr id="16" name="TextBox 16"/>
            <p:cNvSpPr txBox="1"/>
            <p:nvPr/>
          </p:nvSpPr>
          <p:spPr>
            <a:xfrm>
              <a:off x="301327"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17" name="Group 17"/>
            <p:cNvGrpSpPr>
              <a:grpSpLocks noChangeAspect="1"/>
            </p:cNvGrpSpPr>
            <p:nvPr/>
          </p:nvGrpSpPr>
          <p:grpSpPr>
            <a:xfrm>
              <a:off x="662814" y="160232"/>
              <a:ext cx="7315200" cy="6518610"/>
              <a:chOff x="0" y="0"/>
              <a:chExt cx="7315200" cy="6518610"/>
            </a:xfrm>
          </p:grpSpPr>
          <p:sp>
            <p:nvSpPr>
              <p:cNvPr id="18" name="Freeform 18"/>
              <p:cNvSpPr/>
              <p:nvPr/>
            </p:nvSpPr>
            <p:spPr>
              <a:xfrm>
                <a:off x="0" y="710697"/>
                <a:ext cx="2194560" cy="5807913"/>
              </a:xfrm>
              <a:custGeom>
                <a:avLst/>
                <a:gdLst/>
                <a:ahLst/>
                <a:cxnLst/>
                <a:rect l="l" t="t" r="r" b="b"/>
                <a:pathLst>
                  <a:path w="2194560" h="5807913">
                    <a:moveTo>
                      <a:pt x="0" y="5807913"/>
                    </a:moveTo>
                    <a:lnTo>
                      <a:pt x="0" y="175565"/>
                    </a:lnTo>
                    <a:cubicBezTo>
                      <a:pt x="0" y="129002"/>
                      <a:pt x="18497" y="84347"/>
                      <a:pt x="51422" y="51422"/>
                    </a:cubicBezTo>
                    <a:cubicBezTo>
                      <a:pt x="84347" y="18497"/>
                      <a:pt x="129002" y="0"/>
                      <a:pt x="175565" y="0"/>
                    </a:cubicBezTo>
                    <a:lnTo>
                      <a:pt x="2018995" y="0"/>
                    </a:lnTo>
                    <a:cubicBezTo>
                      <a:pt x="2065558" y="0"/>
                      <a:pt x="2110213" y="18497"/>
                      <a:pt x="2143138" y="51422"/>
                    </a:cubicBezTo>
                    <a:cubicBezTo>
                      <a:pt x="2176063" y="84347"/>
                      <a:pt x="2194560" y="129002"/>
                      <a:pt x="2194560" y="175565"/>
                    </a:cubicBezTo>
                    <a:lnTo>
                      <a:pt x="2194560" y="5807913"/>
                    </a:lnTo>
                    <a:close/>
                  </a:path>
                </a:pathLst>
              </a:custGeom>
              <a:solidFill>
                <a:srgbClr val="00C4CC"/>
              </a:solidFill>
            </p:spPr>
          </p:sp>
          <p:sp>
            <p:nvSpPr>
              <p:cNvPr id="19" name="Freeform 19"/>
              <p:cNvSpPr/>
              <p:nvPr/>
            </p:nvSpPr>
            <p:spPr>
              <a:xfrm>
                <a:off x="0" y="0"/>
                <a:ext cx="0" cy="0"/>
              </a:xfrm>
              <a:custGeom>
                <a:avLst/>
                <a:gdLst/>
                <a:ahLst/>
                <a:cxnLst/>
                <a:rect l="l" t="t" r="r" b="b"/>
                <a:pathLst>
                  <a:path/>
                </a:pathLst>
              </a:custGeom>
              <a:solidFill>
                <a:srgbClr val="00C4CC"/>
              </a:solidFill>
            </p:spPr>
          </p:sp>
          <p:sp>
            <p:nvSpPr>
              <p:cNvPr id="20" name="Freeform 20"/>
              <p:cNvSpPr/>
              <p:nvPr/>
            </p:nvSpPr>
            <p:spPr>
              <a:xfrm>
                <a:off x="5120640" y="6381888"/>
                <a:ext cx="2194560" cy="136722"/>
              </a:xfrm>
              <a:custGeom>
                <a:avLst/>
                <a:gdLst/>
                <a:ahLst/>
                <a:cxnLst/>
                <a:rect l="l" t="t" r="r" b="b"/>
                <a:pathLst>
                  <a:path w="2194560" h="136722">
                    <a:moveTo>
                      <a:pt x="0" y="136722"/>
                    </a:moveTo>
                    <a:lnTo>
                      <a:pt x="0" y="136722"/>
                    </a:lnTo>
                    <a:cubicBezTo>
                      <a:pt x="0" y="61213"/>
                      <a:pt x="61213" y="0"/>
                      <a:pt x="136722" y="0"/>
                    </a:cubicBezTo>
                    <a:lnTo>
                      <a:pt x="2057838" y="0"/>
                    </a:lnTo>
                    <a:cubicBezTo>
                      <a:pt x="2133347" y="0"/>
                      <a:pt x="2194560" y="61213"/>
                      <a:pt x="2194560" y="136722"/>
                    </a:cubicBezTo>
                    <a:lnTo>
                      <a:pt x="2194560" y="136722"/>
                    </a:lnTo>
                    <a:close/>
                  </a:path>
                </a:pathLst>
              </a:custGeom>
              <a:solidFill>
                <a:srgbClr val="00C4CC"/>
              </a:solidFill>
            </p:spPr>
          </p:sp>
        </p:grpSp>
      </p:grpSp>
      <p:sp>
        <p:nvSpPr>
          <p:cNvPr id="21" name="TextBox 21"/>
          <p:cNvSpPr txBox="1"/>
          <p:nvPr/>
        </p:nvSpPr>
        <p:spPr>
          <a:xfrm>
            <a:off x="475550" y="531495"/>
            <a:ext cx="8802499" cy="630555"/>
          </a:xfrm>
          <a:prstGeom prst="rect">
            <a:avLst/>
          </a:prstGeom>
        </p:spPr>
        <p:txBody>
          <a:bodyPr lIns="0" tIns="0" rIns="0" bIns="0" rtlCol="0" anchor="t">
            <a:spAutoFit/>
          </a:bodyPr>
          <a:lstStyle/>
          <a:p>
            <a:pPr algn="ctr">
              <a:lnSpc>
                <a:spcPts val="2520"/>
              </a:lnSpc>
              <a:spcBef>
                <a:spcPct val="0"/>
              </a:spcBef>
            </a:pPr>
            <a:r>
              <a:rPr lang="en-US" sz="1800">
                <a:solidFill>
                  <a:srgbClr val="000000"/>
                </a:solidFill>
                <a:latin typeface="Montserrat Classic"/>
              </a:rPr>
              <a:t>Are you able to speak to your child about different kinds of family relationships?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777802" y="1391669"/>
            <a:ext cx="5983511" cy="5351079"/>
            <a:chOff x="0" y="0"/>
            <a:chExt cx="7978014" cy="7134771"/>
          </a:xfrm>
        </p:grpSpPr>
        <p:sp>
          <p:nvSpPr>
            <p:cNvPr id="3" name="TextBox 3"/>
            <p:cNvSpPr txBox="1"/>
            <p:nvPr/>
          </p:nvSpPr>
          <p:spPr>
            <a:xfrm>
              <a:off x="662814" y="6766683"/>
              <a:ext cx="329184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Yes</a:t>
              </a:r>
            </a:p>
          </p:txBody>
        </p:sp>
        <p:sp>
          <p:nvSpPr>
            <p:cNvPr id="4" name="TextBox 4"/>
            <p:cNvSpPr txBox="1"/>
            <p:nvPr/>
          </p:nvSpPr>
          <p:spPr>
            <a:xfrm>
              <a:off x="4686174" y="6766683"/>
              <a:ext cx="329184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No</a:t>
              </a:r>
            </a:p>
          </p:txBody>
        </p:sp>
        <p:grpSp>
          <p:nvGrpSpPr>
            <p:cNvPr id="5" name="Group 5"/>
            <p:cNvGrpSpPr>
              <a:grpSpLocks noChangeAspect="1"/>
            </p:cNvGrpSpPr>
            <p:nvPr/>
          </p:nvGrpSpPr>
          <p:grpSpPr>
            <a:xfrm>
              <a:off x="662814" y="160232"/>
              <a:ext cx="7315200" cy="6518610"/>
              <a:chOff x="0" y="0"/>
              <a:chExt cx="7315200" cy="6518610"/>
            </a:xfrm>
          </p:grpSpPr>
          <p:sp>
            <p:nvSpPr>
              <p:cNvPr id="6" name="Freeform 6"/>
              <p:cNvSpPr/>
              <p:nvPr/>
            </p:nvSpPr>
            <p:spPr>
              <a:xfrm>
                <a:off x="0" y="-635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7" name="Freeform 7"/>
              <p:cNvSpPr/>
              <p:nvPr/>
            </p:nvSpPr>
            <p:spPr>
              <a:xfrm>
                <a:off x="0" y="1623302"/>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8" name="Freeform 8"/>
              <p:cNvSpPr/>
              <p:nvPr/>
            </p:nvSpPr>
            <p:spPr>
              <a:xfrm>
                <a:off x="0" y="3252955"/>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9" name="Freeform 9"/>
              <p:cNvSpPr/>
              <p:nvPr/>
            </p:nvSpPr>
            <p:spPr>
              <a:xfrm>
                <a:off x="0" y="4882607"/>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sp>
            <p:nvSpPr>
              <p:cNvPr id="10" name="Freeform 10"/>
              <p:cNvSpPr/>
              <p:nvPr/>
            </p:nvSpPr>
            <p:spPr>
              <a:xfrm>
                <a:off x="0" y="6512260"/>
                <a:ext cx="7315200" cy="12700"/>
              </a:xfrm>
              <a:custGeom>
                <a:avLst/>
                <a:gdLst/>
                <a:ahLst/>
                <a:cxnLst/>
                <a:rect l="l" t="t" r="r" b="b"/>
                <a:pathLst>
                  <a:path w="7315200" h="12700">
                    <a:moveTo>
                      <a:pt x="0" y="0"/>
                    </a:moveTo>
                    <a:lnTo>
                      <a:pt x="7315200" y="0"/>
                    </a:lnTo>
                    <a:lnTo>
                      <a:pt x="7315200" y="12700"/>
                    </a:lnTo>
                    <a:lnTo>
                      <a:pt x="0" y="12700"/>
                    </a:lnTo>
                    <a:close/>
                  </a:path>
                </a:pathLst>
              </a:custGeom>
              <a:solidFill>
                <a:srgbClr val="222222"/>
              </a:solidFill>
            </p:spPr>
          </p:sp>
        </p:grpSp>
        <p:sp>
          <p:nvSpPr>
            <p:cNvPr id="11" name="TextBox 11"/>
            <p:cNvSpPr txBox="1"/>
            <p:nvPr/>
          </p:nvSpPr>
          <p:spPr>
            <a:xfrm>
              <a:off x="0" y="-47625"/>
              <a:ext cx="527348"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100 </a:t>
              </a:r>
            </a:p>
          </p:txBody>
        </p:sp>
        <p:sp>
          <p:nvSpPr>
            <p:cNvPr id="12" name="TextBox 12"/>
            <p:cNvSpPr txBox="1"/>
            <p:nvPr/>
          </p:nvSpPr>
          <p:spPr>
            <a:xfrm>
              <a:off x="150713" y="1582027"/>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75 </a:t>
              </a:r>
            </a:p>
          </p:txBody>
        </p:sp>
        <p:sp>
          <p:nvSpPr>
            <p:cNvPr id="13" name="TextBox 13"/>
            <p:cNvSpPr txBox="1"/>
            <p:nvPr/>
          </p:nvSpPr>
          <p:spPr>
            <a:xfrm>
              <a:off x="150713" y="3211680"/>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50 </a:t>
              </a:r>
            </a:p>
          </p:txBody>
        </p:sp>
        <p:sp>
          <p:nvSpPr>
            <p:cNvPr id="14" name="TextBox 14"/>
            <p:cNvSpPr txBox="1"/>
            <p:nvPr/>
          </p:nvSpPr>
          <p:spPr>
            <a:xfrm>
              <a:off x="150713" y="4841332"/>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25 </a:t>
              </a:r>
            </a:p>
          </p:txBody>
        </p:sp>
        <p:sp>
          <p:nvSpPr>
            <p:cNvPr id="15" name="TextBox 15"/>
            <p:cNvSpPr txBox="1"/>
            <p:nvPr/>
          </p:nvSpPr>
          <p:spPr>
            <a:xfrm>
              <a:off x="301327" y="6470985"/>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16" name="Group 16"/>
            <p:cNvGrpSpPr>
              <a:grpSpLocks noChangeAspect="1"/>
            </p:cNvGrpSpPr>
            <p:nvPr/>
          </p:nvGrpSpPr>
          <p:grpSpPr>
            <a:xfrm>
              <a:off x="662814" y="160232"/>
              <a:ext cx="7315200" cy="6518610"/>
              <a:chOff x="0" y="0"/>
              <a:chExt cx="7315200" cy="6518610"/>
            </a:xfrm>
          </p:grpSpPr>
          <p:sp>
            <p:nvSpPr>
              <p:cNvPr id="17" name="Freeform 17"/>
              <p:cNvSpPr/>
              <p:nvPr/>
            </p:nvSpPr>
            <p:spPr>
              <a:xfrm>
                <a:off x="0" y="1167000"/>
                <a:ext cx="3291840" cy="5351610"/>
              </a:xfrm>
              <a:custGeom>
                <a:avLst/>
                <a:gdLst/>
                <a:ahLst/>
                <a:cxnLst/>
                <a:rect l="l" t="t" r="r" b="b"/>
                <a:pathLst>
                  <a:path w="3291840" h="5351610">
                    <a:moveTo>
                      <a:pt x="0" y="5351610"/>
                    </a:moveTo>
                    <a:lnTo>
                      <a:pt x="0" y="263347"/>
                    </a:lnTo>
                    <a:cubicBezTo>
                      <a:pt x="0" y="193503"/>
                      <a:pt x="27745" y="126519"/>
                      <a:pt x="77133" y="77132"/>
                    </a:cubicBezTo>
                    <a:cubicBezTo>
                      <a:pt x="126520" y="27745"/>
                      <a:pt x="193503" y="0"/>
                      <a:pt x="263347" y="0"/>
                    </a:cubicBezTo>
                    <a:lnTo>
                      <a:pt x="3028493" y="0"/>
                    </a:lnTo>
                    <a:cubicBezTo>
                      <a:pt x="3098337" y="0"/>
                      <a:pt x="3165320" y="27745"/>
                      <a:pt x="3214707" y="77132"/>
                    </a:cubicBezTo>
                    <a:cubicBezTo>
                      <a:pt x="3264095" y="126519"/>
                      <a:pt x="3291840" y="193503"/>
                      <a:pt x="3291840" y="263347"/>
                    </a:cubicBezTo>
                    <a:lnTo>
                      <a:pt x="3291840" y="5351610"/>
                    </a:lnTo>
                    <a:close/>
                  </a:path>
                </a:pathLst>
              </a:custGeom>
              <a:solidFill>
                <a:srgbClr val="00C4CC"/>
              </a:solidFill>
            </p:spPr>
          </p:sp>
          <p:sp>
            <p:nvSpPr>
              <p:cNvPr id="18" name="Freeform 18"/>
              <p:cNvSpPr/>
              <p:nvPr/>
            </p:nvSpPr>
            <p:spPr>
              <a:xfrm>
                <a:off x="4023360" y="5860399"/>
                <a:ext cx="3291840" cy="658211"/>
              </a:xfrm>
              <a:custGeom>
                <a:avLst/>
                <a:gdLst/>
                <a:ahLst/>
                <a:cxnLst/>
                <a:rect l="l" t="t" r="r" b="b"/>
                <a:pathLst>
                  <a:path w="3291840" h="658211">
                    <a:moveTo>
                      <a:pt x="0" y="658211"/>
                    </a:moveTo>
                    <a:lnTo>
                      <a:pt x="0" y="263347"/>
                    </a:lnTo>
                    <a:cubicBezTo>
                      <a:pt x="0" y="193503"/>
                      <a:pt x="27745" y="126520"/>
                      <a:pt x="77133" y="77132"/>
                    </a:cubicBezTo>
                    <a:cubicBezTo>
                      <a:pt x="126520" y="27745"/>
                      <a:pt x="193503" y="0"/>
                      <a:pt x="263347" y="0"/>
                    </a:cubicBezTo>
                    <a:lnTo>
                      <a:pt x="3028493" y="0"/>
                    </a:lnTo>
                    <a:cubicBezTo>
                      <a:pt x="3098336" y="0"/>
                      <a:pt x="3165320" y="27745"/>
                      <a:pt x="3214707" y="77132"/>
                    </a:cubicBezTo>
                    <a:cubicBezTo>
                      <a:pt x="3264094" y="126520"/>
                      <a:pt x="3291840" y="193503"/>
                      <a:pt x="3291840" y="263347"/>
                    </a:cubicBezTo>
                    <a:lnTo>
                      <a:pt x="3291840" y="658211"/>
                    </a:lnTo>
                    <a:close/>
                  </a:path>
                </a:pathLst>
              </a:custGeom>
              <a:solidFill>
                <a:srgbClr val="00C4CC"/>
              </a:solidFill>
            </p:spPr>
          </p:sp>
        </p:grpSp>
      </p:grpSp>
      <p:sp>
        <p:nvSpPr>
          <p:cNvPr id="19" name="TextBox 19"/>
          <p:cNvSpPr txBox="1"/>
          <p:nvPr/>
        </p:nvSpPr>
        <p:spPr>
          <a:xfrm>
            <a:off x="475550" y="531495"/>
            <a:ext cx="8802499" cy="630555"/>
          </a:xfrm>
          <a:prstGeom prst="rect">
            <a:avLst/>
          </a:prstGeom>
        </p:spPr>
        <p:txBody>
          <a:bodyPr lIns="0" tIns="0" rIns="0" bIns="0" rtlCol="0" anchor="t">
            <a:spAutoFit/>
          </a:bodyPr>
          <a:lstStyle/>
          <a:p>
            <a:pPr algn="ctr">
              <a:lnSpc>
                <a:spcPts val="2520"/>
              </a:lnSpc>
              <a:spcBef>
                <a:spcPct val="0"/>
              </a:spcBef>
            </a:pPr>
            <a:r>
              <a:rPr lang="en-US" sz="1800">
                <a:solidFill>
                  <a:srgbClr val="000000"/>
                </a:solidFill>
                <a:latin typeface="Montserrat Classic"/>
              </a:rPr>
              <a:t>Would you be interested in looking at some of the materials that we use to deliver the RSHE curriculum?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34377" y="1126331"/>
            <a:ext cx="11446737" cy="7506423"/>
            <a:chOff x="-944471" y="-47625"/>
            <a:chExt cx="15262316" cy="10008563"/>
          </a:xfrm>
        </p:grpSpPr>
        <p:sp>
          <p:nvSpPr>
            <p:cNvPr id="3" name="TextBox 3"/>
            <p:cNvSpPr txBox="1"/>
            <p:nvPr/>
          </p:nvSpPr>
          <p:spPr>
            <a:xfrm rot="18900000">
              <a:off x="-944471" y="9592850"/>
              <a:ext cx="7107932" cy="368088"/>
            </a:xfrm>
            <a:prstGeom prst="rect">
              <a:avLst/>
            </a:prstGeom>
          </p:spPr>
          <p:txBody>
            <a:bodyPr lIns="0" tIns="0" rIns="0" bIns="0" rtlCol="0" anchor="t">
              <a:spAutoFit/>
            </a:bodyPr>
            <a:lstStyle/>
            <a:p>
              <a:pPr algn="ctr">
                <a:lnSpc>
                  <a:spcPts val="2240"/>
                </a:lnSpc>
              </a:pPr>
              <a:r>
                <a:rPr lang="en-US" sz="1600" dirty="0">
                  <a:solidFill>
                    <a:srgbClr val="000000"/>
                  </a:solidFill>
                  <a:latin typeface="Arimo"/>
                </a:rPr>
                <a:t>Keeping safe (</a:t>
              </a:r>
              <a:r>
                <a:rPr lang="en-US" sz="1600" dirty="0" err="1">
                  <a:solidFill>
                    <a:srgbClr val="000000"/>
                  </a:solidFill>
                  <a:latin typeface="Arimo"/>
                </a:rPr>
                <a:t>inclusing</a:t>
              </a:r>
              <a:r>
                <a:rPr lang="en-US" sz="1600" dirty="0">
                  <a:solidFill>
                    <a:srgbClr val="000000"/>
                  </a:solidFill>
                  <a:latin typeface="Arimo"/>
                </a:rPr>
                <a:t> being online and social networking)</a:t>
              </a:r>
            </a:p>
          </p:txBody>
        </p:sp>
        <p:sp>
          <p:nvSpPr>
            <p:cNvPr id="4" name="TextBox 4"/>
            <p:cNvSpPr txBox="1"/>
            <p:nvPr/>
          </p:nvSpPr>
          <p:spPr>
            <a:xfrm rot="-2700000">
              <a:off x="4750918" y="7441833"/>
              <a:ext cx="1023938"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Feelings</a:t>
              </a:r>
            </a:p>
          </p:txBody>
        </p:sp>
        <p:sp>
          <p:nvSpPr>
            <p:cNvPr id="5" name="TextBox 5"/>
            <p:cNvSpPr txBox="1"/>
            <p:nvPr/>
          </p:nvSpPr>
          <p:spPr>
            <a:xfrm rot="-2700000">
              <a:off x="2297324" y="8666235"/>
              <a:ext cx="4487069"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Someone to talk to if they are worried</a:t>
              </a:r>
            </a:p>
          </p:txBody>
        </p:sp>
        <p:sp>
          <p:nvSpPr>
            <p:cNvPr id="6" name="TextBox 6"/>
            <p:cNvSpPr txBox="1"/>
            <p:nvPr/>
          </p:nvSpPr>
          <p:spPr>
            <a:xfrm rot="-2700000">
              <a:off x="5202988" y="7670760"/>
              <a:ext cx="1671439"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mental Health</a:t>
              </a:r>
            </a:p>
          </p:txBody>
        </p:sp>
        <p:sp>
          <p:nvSpPr>
            <p:cNvPr id="7" name="TextBox 7"/>
            <p:cNvSpPr txBox="1"/>
            <p:nvPr/>
          </p:nvSpPr>
          <p:spPr>
            <a:xfrm rot="-2700000">
              <a:off x="5936815" y="7574888"/>
              <a:ext cx="1400274"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Friendships</a:t>
              </a:r>
            </a:p>
          </p:txBody>
        </p:sp>
        <p:sp>
          <p:nvSpPr>
            <p:cNvPr id="8" name="TextBox 8"/>
            <p:cNvSpPr txBox="1"/>
            <p:nvPr/>
          </p:nvSpPr>
          <p:spPr>
            <a:xfrm rot="-2700000">
              <a:off x="4793522" y="8256546"/>
              <a:ext cx="3328293"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Choices and consequences</a:t>
              </a:r>
            </a:p>
          </p:txBody>
        </p:sp>
        <p:sp>
          <p:nvSpPr>
            <p:cNvPr id="9" name="TextBox 9"/>
            <p:cNvSpPr txBox="1"/>
            <p:nvPr/>
          </p:nvSpPr>
          <p:spPr>
            <a:xfrm rot="-2700000">
              <a:off x="7314446" y="7420435"/>
              <a:ext cx="963414"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First aid</a:t>
              </a:r>
            </a:p>
          </p:txBody>
        </p:sp>
        <p:sp>
          <p:nvSpPr>
            <p:cNvPr id="10" name="TextBox 10"/>
            <p:cNvSpPr txBox="1"/>
            <p:nvPr/>
          </p:nvSpPr>
          <p:spPr>
            <a:xfrm rot="-2700000">
              <a:off x="6325285" y="8038249"/>
              <a:ext cx="271085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Growing and changing</a:t>
              </a:r>
            </a:p>
          </p:txBody>
        </p:sp>
        <p:sp>
          <p:nvSpPr>
            <p:cNvPr id="11" name="TextBox 11"/>
            <p:cNvSpPr txBox="1"/>
            <p:nvPr/>
          </p:nvSpPr>
          <p:spPr>
            <a:xfrm rot="-2700000">
              <a:off x="4526672" y="8991348"/>
              <a:ext cx="5406628"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Keeping yourself clean and personal hygiene</a:t>
              </a:r>
            </a:p>
          </p:txBody>
        </p:sp>
        <p:sp>
          <p:nvSpPr>
            <p:cNvPr id="12" name="TextBox 12"/>
            <p:cNvSpPr txBox="1"/>
            <p:nvPr/>
          </p:nvSpPr>
          <p:spPr>
            <a:xfrm rot="-2700000">
              <a:off x="6880845" y="8224308"/>
              <a:ext cx="3237111"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Similarities and differences</a:t>
              </a:r>
            </a:p>
          </p:txBody>
        </p:sp>
        <p:sp>
          <p:nvSpPr>
            <p:cNvPr id="13" name="TextBox 13"/>
            <p:cNvSpPr txBox="1"/>
            <p:nvPr/>
          </p:nvSpPr>
          <p:spPr>
            <a:xfrm rot="-2700000">
              <a:off x="8218331" y="7878393"/>
              <a:ext cx="225871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General well-being</a:t>
              </a:r>
            </a:p>
          </p:txBody>
        </p:sp>
        <p:sp>
          <p:nvSpPr>
            <p:cNvPr id="14" name="TextBox 14"/>
            <p:cNvSpPr txBox="1"/>
            <p:nvPr/>
          </p:nvSpPr>
          <p:spPr>
            <a:xfrm rot="-2700000">
              <a:off x="7795229" y="8261738"/>
              <a:ext cx="3342977"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Male and female body parts</a:t>
              </a:r>
            </a:p>
          </p:txBody>
        </p:sp>
        <p:sp>
          <p:nvSpPr>
            <p:cNvPr id="15" name="TextBox 15"/>
            <p:cNvSpPr txBox="1"/>
            <p:nvPr/>
          </p:nvSpPr>
          <p:spPr>
            <a:xfrm rot="-2700000">
              <a:off x="7629749" y="8538372"/>
              <a:ext cx="4125416"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Harmful substances (Key Stage 1)</a:t>
              </a:r>
            </a:p>
          </p:txBody>
        </p:sp>
        <p:sp>
          <p:nvSpPr>
            <p:cNvPr id="16" name="TextBox 16"/>
            <p:cNvSpPr txBox="1"/>
            <p:nvPr/>
          </p:nvSpPr>
          <p:spPr>
            <a:xfrm rot="-2700000">
              <a:off x="9417101" y="8006116"/>
              <a:ext cx="2619970"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Puberty (Key stage 2)</a:t>
              </a:r>
            </a:p>
          </p:txBody>
        </p:sp>
        <p:sp>
          <p:nvSpPr>
            <p:cNvPr id="17" name="TextBox 17"/>
            <p:cNvSpPr txBox="1"/>
            <p:nvPr/>
          </p:nvSpPr>
          <p:spPr>
            <a:xfrm rot="-2700000">
              <a:off x="7914305" y="8836685"/>
              <a:ext cx="4969173"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Drugs, alcohol and tobacco (Key stage 2)</a:t>
              </a:r>
            </a:p>
          </p:txBody>
        </p:sp>
        <p:sp>
          <p:nvSpPr>
            <p:cNvPr id="18" name="TextBox 18"/>
            <p:cNvSpPr txBox="1"/>
            <p:nvPr/>
          </p:nvSpPr>
          <p:spPr>
            <a:xfrm rot="-2700000">
              <a:off x="9149404" y="8533180"/>
              <a:ext cx="4110732"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Gender stereotypes (Key Stage 1)</a:t>
              </a:r>
            </a:p>
          </p:txBody>
        </p:sp>
        <p:sp>
          <p:nvSpPr>
            <p:cNvPr id="19" name="TextBox 19"/>
            <p:cNvSpPr txBox="1"/>
            <p:nvPr/>
          </p:nvSpPr>
          <p:spPr>
            <a:xfrm rot="-2700000">
              <a:off x="9497390" y="8597129"/>
              <a:ext cx="4291608"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Gender and sexuality (Key Stage 2)</a:t>
              </a:r>
            </a:p>
          </p:txBody>
        </p:sp>
        <p:sp>
          <p:nvSpPr>
            <p:cNvPr id="20" name="TextBox 20"/>
            <p:cNvSpPr txBox="1"/>
            <p:nvPr/>
          </p:nvSpPr>
          <p:spPr>
            <a:xfrm rot="-2700000">
              <a:off x="9845461" y="8661043"/>
              <a:ext cx="4472384"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Reproduction and birth (Key Stage 2)</a:t>
              </a:r>
            </a:p>
          </p:txBody>
        </p:sp>
        <p:sp>
          <p:nvSpPr>
            <p:cNvPr id="21" name="TextBox 21"/>
            <p:cNvSpPr txBox="1"/>
            <p:nvPr/>
          </p:nvSpPr>
          <p:spPr>
            <a:xfrm rot="-2700000">
              <a:off x="13586916" y="7319372"/>
              <a:ext cx="677565" cy="368088"/>
            </a:xfrm>
            <a:prstGeom prst="rect">
              <a:avLst/>
            </a:prstGeom>
          </p:spPr>
          <p:txBody>
            <a:bodyPr lIns="0" tIns="0" rIns="0" bIns="0" rtlCol="0" anchor="t">
              <a:spAutoFit/>
            </a:bodyPr>
            <a:lstStyle/>
            <a:p>
              <a:pPr algn="ctr">
                <a:lnSpc>
                  <a:spcPts val="2240"/>
                </a:lnSpc>
              </a:pPr>
              <a:r>
                <a:rPr lang="en-US" sz="1600">
                  <a:solidFill>
                    <a:srgbClr val="000000"/>
                  </a:solidFill>
                  <a:latin typeface="Arimo"/>
                </a:rPr>
                <a:t>Other</a:t>
              </a:r>
            </a:p>
          </p:txBody>
        </p:sp>
        <p:grpSp>
          <p:nvGrpSpPr>
            <p:cNvPr id="22" name="Group 22"/>
            <p:cNvGrpSpPr>
              <a:grpSpLocks noChangeAspect="1"/>
            </p:cNvGrpSpPr>
            <p:nvPr/>
          </p:nvGrpSpPr>
          <p:grpSpPr>
            <a:xfrm>
              <a:off x="4801248" y="160232"/>
              <a:ext cx="9492362" cy="6824768"/>
              <a:chOff x="0" y="0"/>
              <a:chExt cx="9492362" cy="6824768"/>
            </a:xfrm>
          </p:grpSpPr>
          <p:sp>
            <p:nvSpPr>
              <p:cNvPr id="23" name="Freeform 23"/>
              <p:cNvSpPr/>
              <p:nvPr/>
            </p:nvSpPr>
            <p:spPr>
              <a:xfrm>
                <a:off x="0" y="-6350"/>
                <a:ext cx="9492362" cy="12700"/>
              </a:xfrm>
              <a:custGeom>
                <a:avLst/>
                <a:gdLst/>
                <a:ahLst/>
                <a:cxnLst/>
                <a:rect l="l" t="t" r="r" b="b"/>
                <a:pathLst>
                  <a:path w="9492362" h="12700">
                    <a:moveTo>
                      <a:pt x="0" y="0"/>
                    </a:moveTo>
                    <a:lnTo>
                      <a:pt x="9492362" y="0"/>
                    </a:lnTo>
                    <a:lnTo>
                      <a:pt x="9492362" y="12700"/>
                    </a:lnTo>
                    <a:lnTo>
                      <a:pt x="0" y="12700"/>
                    </a:lnTo>
                    <a:close/>
                  </a:path>
                </a:pathLst>
              </a:custGeom>
              <a:solidFill>
                <a:srgbClr val="222222"/>
              </a:solidFill>
            </p:spPr>
          </p:sp>
          <p:sp>
            <p:nvSpPr>
              <p:cNvPr id="24" name="Freeform 24"/>
              <p:cNvSpPr/>
              <p:nvPr/>
            </p:nvSpPr>
            <p:spPr>
              <a:xfrm>
                <a:off x="0" y="2268573"/>
                <a:ext cx="9492362" cy="12700"/>
              </a:xfrm>
              <a:custGeom>
                <a:avLst/>
                <a:gdLst/>
                <a:ahLst/>
                <a:cxnLst/>
                <a:rect l="l" t="t" r="r" b="b"/>
                <a:pathLst>
                  <a:path w="9492362" h="12700">
                    <a:moveTo>
                      <a:pt x="0" y="0"/>
                    </a:moveTo>
                    <a:lnTo>
                      <a:pt x="9492362" y="0"/>
                    </a:lnTo>
                    <a:lnTo>
                      <a:pt x="9492362" y="12700"/>
                    </a:lnTo>
                    <a:lnTo>
                      <a:pt x="0" y="12700"/>
                    </a:lnTo>
                    <a:close/>
                  </a:path>
                </a:pathLst>
              </a:custGeom>
              <a:solidFill>
                <a:srgbClr val="222222"/>
              </a:solidFill>
            </p:spPr>
          </p:sp>
          <p:sp>
            <p:nvSpPr>
              <p:cNvPr id="25" name="Freeform 25"/>
              <p:cNvSpPr/>
              <p:nvPr/>
            </p:nvSpPr>
            <p:spPr>
              <a:xfrm>
                <a:off x="0" y="4543496"/>
                <a:ext cx="9492362" cy="12700"/>
              </a:xfrm>
              <a:custGeom>
                <a:avLst/>
                <a:gdLst/>
                <a:ahLst/>
                <a:cxnLst/>
                <a:rect l="l" t="t" r="r" b="b"/>
                <a:pathLst>
                  <a:path w="9492362" h="12700">
                    <a:moveTo>
                      <a:pt x="0" y="0"/>
                    </a:moveTo>
                    <a:lnTo>
                      <a:pt x="9492362" y="0"/>
                    </a:lnTo>
                    <a:lnTo>
                      <a:pt x="9492362" y="12700"/>
                    </a:lnTo>
                    <a:lnTo>
                      <a:pt x="0" y="12700"/>
                    </a:lnTo>
                    <a:close/>
                  </a:path>
                </a:pathLst>
              </a:custGeom>
              <a:solidFill>
                <a:srgbClr val="222222"/>
              </a:solidFill>
            </p:spPr>
          </p:sp>
          <p:sp>
            <p:nvSpPr>
              <p:cNvPr id="26" name="Freeform 26"/>
              <p:cNvSpPr/>
              <p:nvPr/>
            </p:nvSpPr>
            <p:spPr>
              <a:xfrm>
                <a:off x="0" y="6818419"/>
                <a:ext cx="9492362" cy="12700"/>
              </a:xfrm>
              <a:custGeom>
                <a:avLst/>
                <a:gdLst/>
                <a:ahLst/>
                <a:cxnLst/>
                <a:rect l="l" t="t" r="r" b="b"/>
                <a:pathLst>
                  <a:path w="9492362" h="12700">
                    <a:moveTo>
                      <a:pt x="0" y="0"/>
                    </a:moveTo>
                    <a:lnTo>
                      <a:pt x="9492362" y="0"/>
                    </a:lnTo>
                    <a:lnTo>
                      <a:pt x="9492362" y="12700"/>
                    </a:lnTo>
                    <a:lnTo>
                      <a:pt x="0" y="12700"/>
                    </a:lnTo>
                    <a:close/>
                  </a:path>
                </a:pathLst>
              </a:custGeom>
              <a:solidFill>
                <a:srgbClr val="222222"/>
              </a:solidFill>
            </p:spPr>
          </p:sp>
        </p:grpSp>
        <p:sp>
          <p:nvSpPr>
            <p:cNvPr id="27" name="TextBox 27"/>
            <p:cNvSpPr txBox="1"/>
            <p:nvPr/>
          </p:nvSpPr>
          <p:spPr>
            <a:xfrm>
              <a:off x="4289147" y="-47625"/>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75 </a:t>
              </a:r>
            </a:p>
          </p:txBody>
        </p:sp>
        <p:sp>
          <p:nvSpPr>
            <p:cNvPr id="28" name="TextBox 28"/>
            <p:cNvSpPr txBox="1"/>
            <p:nvPr/>
          </p:nvSpPr>
          <p:spPr>
            <a:xfrm>
              <a:off x="4289147" y="2227298"/>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50 </a:t>
              </a:r>
            </a:p>
          </p:txBody>
        </p:sp>
        <p:sp>
          <p:nvSpPr>
            <p:cNvPr id="29" name="TextBox 29"/>
            <p:cNvSpPr txBox="1"/>
            <p:nvPr/>
          </p:nvSpPr>
          <p:spPr>
            <a:xfrm>
              <a:off x="4289147" y="4502221"/>
              <a:ext cx="376634"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25 </a:t>
              </a:r>
            </a:p>
          </p:txBody>
        </p:sp>
        <p:sp>
          <p:nvSpPr>
            <p:cNvPr id="30" name="TextBox 30"/>
            <p:cNvSpPr txBox="1"/>
            <p:nvPr/>
          </p:nvSpPr>
          <p:spPr>
            <a:xfrm>
              <a:off x="4439761" y="6777143"/>
              <a:ext cx="226020" cy="368088"/>
            </a:xfrm>
            <a:prstGeom prst="rect">
              <a:avLst/>
            </a:prstGeom>
          </p:spPr>
          <p:txBody>
            <a:bodyPr lIns="0" tIns="0" rIns="0" bIns="0" rtlCol="0" anchor="t">
              <a:spAutoFit/>
            </a:bodyPr>
            <a:lstStyle/>
            <a:p>
              <a:pPr algn="r">
                <a:lnSpc>
                  <a:spcPts val="2240"/>
                </a:lnSpc>
              </a:pPr>
              <a:r>
                <a:rPr lang="en-US" sz="1600">
                  <a:solidFill>
                    <a:srgbClr val="000000"/>
                  </a:solidFill>
                  <a:latin typeface="Arimo"/>
                </a:rPr>
                <a:t>0 </a:t>
              </a:r>
            </a:p>
          </p:txBody>
        </p:sp>
        <p:grpSp>
          <p:nvGrpSpPr>
            <p:cNvPr id="31" name="Group 31"/>
            <p:cNvGrpSpPr>
              <a:grpSpLocks noChangeAspect="1"/>
            </p:cNvGrpSpPr>
            <p:nvPr/>
          </p:nvGrpSpPr>
          <p:grpSpPr>
            <a:xfrm>
              <a:off x="4801248" y="160232"/>
              <a:ext cx="9492362" cy="6824768"/>
              <a:chOff x="0" y="0"/>
              <a:chExt cx="9492362" cy="6824768"/>
            </a:xfrm>
          </p:grpSpPr>
          <p:sp>
            <p:nvSpPr>
              <p:cNvPr id="32" name="Freeform 32"/>
              <p:cNvSpPr/>
              <p:nvPr/>
            </p:nvSpPr>
            <p:spPr>
              <a:xfrm>
                <a:off x="0" y="266641"/>
                <a:ext cx="449638" cy="6558128"/>
              </a:xfrm>
              <a:custGeom>
                <a:avLst/>
                <a:gdLst/>
                <a:ahLst/>
                <a:cxnLst/>
                <a:rect l="l" t="t" r="r" b="b"/>
                <a:pathLst>
                  <a:path w="449638" h="6558128">
                    <a:moveTo>
                      <a:pt x="0" y="6558128"/>
                    </a:moveTo>
                    <a:lnTo>
                      <a:pt x="0" y="35971"/>
                    </a:lnTo>
                    <a:cubicBezTo>
                      <a:pt x="0" y="26431"/>
                      <a:pt x="3790" y="17281"/>
                      <a:pt x="10536" y="10535"/>
                    </a:cubicBezTo>
                    <a:cubicBezTo>
                      <a:pt x="17282" y="3790"/>
                      <a:pt x="26431" y="0"/>
                      <a:pt x="35971" y="0"/>
                    </a:cubicBezTo>
                    <a:lnTo>
                      <a:pt x="413667" y="0"/>
                    </a:lnTo>
                    <a:cubicBezTo>
                      <a:pt x="423207" y="0"/>
                      <a:pt x="432357" y="3790"/>
                      <a:pt x="439103" y="10535"/>
                    </a:cubicBezTo>
                    <a:cubicBezTo>
                      <a:pt x="445848" y="17281"/>
                      <a:pt x="449638" y="26431"/>
                      <a:pt x="449638" y="35971"/>
                    </a:cubicBezTo>
                    <a:lnTo>
                      <a:pt x="449638" y="6558128"/>
                    </a:lnTo>
                    <a:close/>
                  </a:path>
                </a:pathLst>
              </a:custGeom>
              <a:solidFill>
                <a:srgbClr val="00C4CC"/>
              </a:solidFill>
            </p:spPr>
          </p:sp>
          <p:sp>
            <p:nvSpPr>
              <p:cNvPr id="33" name="Freeform 33"/>
              <p:cNvSpPr/>
              <p:nvPr/>
            </p:nvSpPr>
            <p:spPr>
              <a:xfrm>
                <a:off x="502374" y="721625"/>
                <a:ext cx="449638" cy="6103143"/>
              </a:xfrm>
              <a:custGeom>
                <a:avLst/>
                <a:gdLst/>
                <a:ahLst/>
                <a:cxnLst/>
                <a:rect l="l" t="t" r="r" b="b"/>
                <a:pathLst>
                  <a:path w="449638" h="6103143">
                    <a:moveTo>
                      <a:pt x="0" y="6103144"/>
                    </a:moveTo>
                    <a:lnTo>
                      <a:pt x="0" y="35971"/>
                    </a:lnTo>
                    <a:cubicBezTo>
                      <a:pt x="0" y="26431"/>
                      <a:pt x="3789" y="17282"/>
                      <a:pt x="10535" y="10536"/>
                    </a:cubicBezTo>
                    <a:cubicBezTo>
                      <a:pt x="17281" y="3790"/>
                      <a:pt x="26430" y="0"/>
                      <a:pt x="35971" y="0"/>
                    </a:cubicBezTo>
                    <a:lnTo>
                      <a:pt x="413667" y="0"/>
                    </a:lnTo>
                    <a:cubicBezTo>
                      <a:pt x="423207" y="0"/>
                      <a:pt x="432356" y="3790"/>
                      <a:pt x="439102" y="10536"/>
                    </a:cubicBezTo>
                    <a:cubicBezTo>
                      <a:pt x="445848" y="17282"/>
                      <a:pt x="449638" y="26431"/>
                      <a:pt x="449638" y="35971"/>
                    </a:cubicBezTo>
                    <a:lnTo>
                      <a:pt x="449638" y="6103144"/>
                    </a:lnTo>
                    <a:close/>
                  </a:path>
                </a:pathLst>
              </a:custGeom>
              <a:solidFill>
                <a:srgbClr val="00C4CC"/>
              </a:solidFill>
            </p:spPr>
          </p:sp>
          <p:sp>
            <p:nvSpPr>
              <p:cNvPr id="34" name="Freeform 34"/>
              <p:cNvSpPr/>
              <p:nvPr/>
            </p:nvSpPr>
            <p:spPr>
              <a:xfrm>
                <a:off x="1004747" y="1176610"/>
                <a:ext cx="449638" cy="5648159"/>
              </a:xfrm>
              <a:custGeom>
                <a:avLst/>
                <a:gdLst/>
                <a:ahLst/>
                <a:cxnLst/>
                <a:rect l="l" t="t" r="r" b="b"/>
                <a:pathLst>
                  <a:path w="449638" h="5648159">
                    <a:moveTo>
                      <a:pt x="0" y="5648159"/>
                    </a:moveTo>
                    <a:lnTo>
                      <a:pt x="0" y="35971"/>
                    </a:lnTo>
                    <a:cubicBezTo>
                      <a:pt x="0" y="26431"/>
                      <a:pt x="3790" y="17281"/>
                      <a:pt x="10536" y="10536"/>
                    </a:cubicBezTo>
                    <a:cubicBezTo>
                      <a:pt x="17282" y="3790"/>
                      <a:pt x="26431" y="0"/>
                      <a:pt x="35971" y="0"/>
                    </a:cubicBezTo>
                    <a:lnTo>
                      <a:pt x="413667" y="0"/>
                    </a:lnTo>
                    <a:cubicBezTo>
                      <a:pt x="423207" y="0"/>
                      <a:pt x="432357" y="3790"/>
                      <a:pt x="439103" y="10536"/>
                    </a:cubicBezTo>
                    <a:cubicBezTo>
                      <a:pt x="445848" y="17281"/>
                      <a:pt x="449638" y="26431"/>
                      <a:pt x="449638" y="35971"/>
                    </a:cubicBezTo>
                    <a:lnTo>
                      <a:pt x="449638" y="5648159"/>
                    </a:lnTo>
                    <a:close/>
                  </a:path>
                </a:pathLst>
              </a:custGeom>
              <a:solidFill>
                <a:srgbClr val="00C4CC"/>
              </a:solidFill>
            </p:spPr>
          </p:sp>
          <p:sp>
            <p:nvSpPr>
              <p:cNvPr id="35" name="Freeform 35"/>
              <p:cNvSpPr/>
              <p:nvPr/>
            </p:nvSpPr>
            <p:spPr>
              <a:xfrm>
                <a:off x="1507121" y="1631594"/>
                <a:ext cx="449638" cy="5193174"/>
              </a:xfrm>
              <a:custGeom>
                <a:avLst/>
                <a:gdLst/>
                <a:ahLst/>
                <a:cxnLst/>
                <a:rect l="l" t="t" r="r" b="b"/>
                <a:pathLst>
                  <a:path w="449638" h="5193174">
                    <a:moveTo>
                      <a:pt x="0" y="5193175"/>
                    </a:moveTo>
                    <a:lnTo>
                      <a:pt x="0" y="35971"/>
                    </a:lnTo>
                    <a:cubicBezTo>
                      <a:pt x="0" y="26431"/>
                      <a:pt x="3789" y="17282"/>
                      <a:pt x="10535" y="10536"/>
                    </a:cubicBezTo>
                    <a:cubicBezTo>
                      <a:pt x="17281" y="3790"/>
                      <a:pt x="26431" y="0"/>
                      <a:pt x="35971" y="0"/>
                    </a:cubicBezTo>
                    <a:lnTo>
                      <a:pt x="413667" y="0"/>
                    </a:lnTo>
                    <a:cubicBezTo>
                      <a:pt x="423207" y="0"/>
                      <a:pt x="432356" y="3790"/>
                      <a:pt x="439102" y="10536"/>
                    </a:cubicBezTo>
                    <a:cubicBezTo>
                      <a:pt x="445848" y="17282"/>
                      <a:pt x="449638" y="26431"/>
                      <a:pt x="449638" y="35971"/>
                    </a:cubicBezTo>
                    <a:lnTo>
                      <a:pt x="449638" y="5193175"/>
                    </a:lnTo>
                    <a:close/>
                  </a:path>
                </a:pathLst>
              </a:custGeom>
              <a:solidFill>
                <a:srgbClr val="00C4CC"/>
              </a:solidFill>
            </p:spPr>
          </p:sp>
          <p:sp>
            <p:nvSpPr>
              <p:cNvPr id="36" name="Freeform 36"/>
              <p:cNvSpPr/>
              <p:nvPr/>
            </p:nvSpPr>
            <p:spPr>
              <a:xfrm>
                <a:off x="2009494" y="2086579"/>
                <a:ext cx="449638" cy="4738190"/>
              </a:xfrm>
              <a:custGeom>
                <a:avLst/>
                <a:gdLst/>
                <a:ahLst/>
                <a:cxnLst/>
                <a:rect l="l" t="t" r="r" b="b"/>
                <a:pathLst>
                  <a:path w="449638" h="4738190">
                    <a:moveTo>
                      <a:pt x="0" y="4738190"/>
                    </a:moveTo>
                    <a:lnTo>
                      <a:pt x="0" y="35971"/>
                    </a:lnTo>
                    <a:cubicBezTo>
                      <a:pt x="0" y="26431"/>
                      <a:pt x="3790" y="17282"/>
                      <a:pt x="10536" y="10536"/>
                    </a:cubicBezTo>
                    <a:cubicBezTo>
                      <a:pt x="17282" y="3790"/>
                      <a:pt x="26431" y="0"/>
                      <a:pt x="35971" y="0"/>
                    </a:cubicBezTo>
                    <a:lnTo>
                      <a:pt x="413667" y="0"/>
                    </a:lnTo>
                    <a:cubicBezTo>
                      <a:pt x="423207" y="0"/>
                      <a:pt x="432357" y="3790"/>
                      <a:pt x="439103" y="10536"/>
                    </a:cubicBezTo>
                    <a:cubicBezTo>
                      <a:pt x="445848" y="17282"/>
                      <a:pt x="449638" y="26431"/>
                      <a:pt x="449638" y="35971"/>
                    </a:cubicBezTo>
                    <a:lnTo>
                      <a:pt x="449638" y="4738190"/>
                    </a:lnTo>
                    <a:close/>
                  </a:path>
                </a:pathLst>
              </a:custGeom>
              <a:solidFill>
                <a:srgbClr val="00C4CC"/>
              </a:solidFill>
            </p:spPr>
          </p:sp>
          <p:sp>
            <p:nvSpPr>
              <p:cNvPr id="37" name="Freeform 37"/>
              <p:cNvSpPr/>
              <p:nvPr/>
            </p:nvSpPr>
            <p:spPr>
              <a:xfrm>
                <a:off x="2511868" y="2177576"/>
                <a:ext cx="449638" cy="4647193"/>
              </a:xfrm>
              <a:custGeom>
                <a:avLst/>
                <a:gdLst/>
                <a:ahLst/>
                <a:cxnLst/>
                <a:rect l="l" t="t" r="r" b="b"/>
                <a:pathLst>
                  <a:path w="449638" h="4647193">
                    <a:moveTo>
                      <a:pt x="0" y="4647193"/>
                    </a:moveTo>
                    <a:lnTo>
                      <a:pt x="0" y="35971"/>
                    </a:lnTo>
                    <a:cubicBezTo>
                      <a:pt x="0" y="26431"/>
                      <a:pt x="3789" y="17281"/>
                      <a:pt x="10535" y="10535"/>
                    </a:cubicBezTo>
                    <a:cubicBezTo>
                      <a:pt x="17281" y="3790"/>
                      <a:pt x="26431" y="0"/>
                      <a:pt x="35971" y="0"/>
                    </a:cubicBezTo>
                    <a:lnTo>
                      <a:pt x="413667" y="0"/>
                    </a:lnTo>
                    <a:cubicBezTo>
                      <a:pt x="423207" y="0"/>
                      <a:pt x="432356" y="3790"/>
                      <a:pt x="439102" y="10535"/>
                    </a:cubicBezTo>
                    <a:cubicBezTo>
                      <a:pt x="445848" y="17281"/>
                      <a:pt x="449638" y="26431"/>
                      <a:pt x="449638" y="35971"/>
                    </a:cubicBezTo>
                    <a:lnTo>
                      <a:pt x="449638" y="4647193"/>
                    </a:lnTo>
                    <a:close/>
                  </a:path>
                </a:pathLst>
              </a:custGeom>
              <a:solidFill>
                <a:srgbClr val="00C4CC"/>
              </a:solidFill>
            </p:spPr>
          </p:sp>
          <p:sp>
            <p:nvSpPr>
              <p:cNvPr id="38" name="Freeform 38"/>
              <p:cNvSpPr/>
              <p:nvPr/>
            </p:nvSpPr>
            <p:spPr>
              <a:xfrm>
                <a:off x="3014241" y="2359570"/>
                <a:ext cx="449638" cy="4465199"/>
              </a:xfrm>
              <a:custGeom>
                <a:avLst/>
                <a:gdLst/>
                <a:ahLst/>
                <a:cxnLst/>
                <a:rect l="l" t="t" r="r" b="b"/>
                <a:pathLst>
                  <a:path w="449638" h="4465199">
                    <a:moveTo>
                      <a:pt x="0" y="4465199"/>
                    </a:moveTo>
                    <a:lnTo>
                      <a:pt x="0" y="35971"/>
                    </a:lnTo>
                    <a:cubicBezTo>
                      <a:pt x="0" y="26431"/>
                      <a:pt x="3790" y="17281"/>
                      <a:pt x="10536" y="10535"/>
                    </a:cubicBezTo>
                    <a:cubicBezTo>
                      <a:pt x="17282" y="3790"/>
                      <a:pt x="26431" y="0"/>
                      <a:pt x="35971" y="0"/>
                    </a:cubicBezTo>
                    <a:lnTo>
                      <a:pt x="413667" y="0"/>
                    </a:lnTo>
                    <a:cubicBezTo>
                      <a:pt x="423207" y="0"/>
                      <a:pt x="432357" y="3790"/>
                      <a:pt x="439102" y="10535"/>
                    </a:cubicBezTo>
                    <a:cubicBezTo>
                      <a:pt x="445849" y="17281"/>
                      <a:pt x="449638" y="26431"/>
                      <a:pt x="449638" y="35971"/>
                    </a:cubicBezTo>
                    <a:lnTo>
                      <a:pt x="449638" y="4465199"/>
                    </a:lnTo>
                    <a:close/>
                  </a:path>
                </a:pathLst>
              </a:custGeom>
              <a:solidFill>
                <a:srgbClr val="00C4CC"/>
              </a:solidFill>
            </p:spPr>
          </p:sp>
          <p:sp>
            <p:nvSpPr>
              <p:cNvPr id="39" name="Freeform 39"/>
              <p:cNvSpPr/>
              <p:nvPr/>
            </p:nvSpPr>
            <p:spPr>
              <a:xfrm>
                <a:off x="3516615" y="2359570"/>
                <a:ext cx="449638" cy="4465199"/>
              </a:xfrm>
              <a:custGeom>
                <a:avLst/>
                <a:gdLst/>
                <a:ahLst/>
                <a:cxnLst/>
                <a:rect l="l" t="t" r="r" b="b"/>
                <a:pathLst>
                  <a:path w="449638" h="4465199">
                    <a:moveTo>
                      <a:pt x="0" y="4465199"/>
                    </a:moveTo>
                    <a:lnTo>
                      <a:pt x="0" y="35971"/>
                    </a:lnTo>
                    <a:cubicBezTo>
                      <a:pt x="0" y="26431"/>
                      <a:pt x="3789" y="17281"/>
                      <a:pt x="10536" y="10535"/>
                    </a:cubicBezTo>
                    <a:cubicBezTo>
                      <a:pt x="17281" y="3790"/>
                      <a:pt x="26431" y="0"/>
                      <a:pt x="35971" y="0"/>
                    </a:cubicBezTo>
                    <a:lnTo>
                      <a:pt x="413667" y="0"/>
                    </a:lnTo>
                    <a:cubicBezTo>
                      <a:pt x="423207" y="0"/>
                      <a:pt x="432356" y="3790"/>
                      <a:pt x="439102" y="10535"/>
                    </a:cubicBezTo>
                    <a:cubicBezTo>
                      <a:pt x="445848" y="17281"/>
                      <a:pt x="449638" y="26431"/>
                      <a:pt x="449638" y="35971"/>
                    </a:cubicBezTo>
                    <a:lnTo>
                      <a:pt x="449638" y="4465199"/>
                    </a:lnTo>
                    <a:close/>
                  </a:path>
                </a:pathLst>
              </a:custGeom>
              <a:solidFill>
                <a:srgbClr val="00C4CC"/>
              </a:solidFill>
            </p:spPr>
          </p:sp>
          <p:sp>
            <p:nvSpPr>
              <p:cNvPr id="40" name="Freeform 40"/>
              <p:cNvSpPr/>
              <p:nvPr/>
            </p:nvSpPr>
            <p:spPr>
              <a:xfrm>
                <a:off x="4018988" y="2450567"/>
                <a:ext cx="449638" cy="4374202"/>
              </a:xfrm>
              <a:custGeom>
                <a:avLst/>
                <a:gdLst/>
                <a:ahLst/>
                <a:cxnLst/>
                <a:rect l="l" t="t" r="r" b="b"/>
                <a:pathLst>
                  <a:path w="449638" h="4374202">
                    <a:moveTo>
                      <a:pt x="0" y="4374202"/>
                    </a:moveTo>
                    <a:lnTo>
                      <a:pt x="0" y="35971"/>
                    </a:lnTo>
                    <a:cubicBezTo>
                      <a:pt x="0" y="26430"/>
                      <a:pt x="3790" y="17281"/>
                      <a:pt x="10536" y="10535"/>
                    </a:cubicBezTo>
                    <a:cubicBezTo>
                      <a:pt x="17282" y="3789"/>
                      <a:pt x="26431" y="0"/>
                      <a:pt x="35971" y="0"/>
                    </a:cubicBezTo>
                    <a:lnTo>
                      <a:pt x="413667" y="0"/>
                    </a:lnTo>
                    <a:cubicBezTo>
                      <a:pt x="423208" y="0"/>
                      <a:pt x="432357" y="3789"/>
                      <a:pt x="439103" y="10535"/>
                    </a:cubicBezTo>
                    <a:cubicBezTo>
                      <a:pt x="445849" y="17281"/>
                      <a:pt x="449638" y="26430"/>
                      <a:pt x="449638" y="35971"/>
                    </a:cubicBezTo>
                    <a:lnTo>
                      <a:pt x="449638" y="4374202"/>
                    </a:lnTo>
                    <a:close/>
                  </a:path>
                </a:pathLst>
              </a:custGeom>
              <a:solidFill>
                <a:srgbClr val="00C4CC"/>
              </a:solidFill>
            </p:spPr>
          </p:sp>
          <p:sp>
            <p:nvSpPr>
              <p:cNvPr id="41" name="Freeform 41"/>
              <p:cNvSpPr/>
              <p:nvPr/>
            </p:nvSpPr>
            <p:spPr>
              <a:xfrm>
                <a:off x="4521362" y="2541563"/>
                <a:ext cx="449638" cy="4283205"/>
              </a:xfrm>
              <a:custGeom>
                <a:avLst/>
                <a:gdLst/>
                <a:ahLst/>
                <a:cxnLst/>
                <a:rect l="l" t="t" r="r" b="b"/>
                <a:pathLst>
                  <a:path w="449638" h="4283205">
                    <a:moveTo>
                      <a:pt x="0" y="4283206"/>
                    </a:moveTo>
                    <a:lnTo>
                      <a:pt x="0" y="35972"/>
                    </a:lnTo>
                    <a:cubicBezTo>
                      <a:pt x="0" y="26431"/>
                      <a:pt x="3790" y="17282"/>
                      <a:pt x="10536" y="10536"/>
                    </a:cubicBezTo>
                    <a:cubicBezTo>
                      <a:pt x="17282" y="3790"/>
                      <a:pt x="26431" y="0"/>
                      <a:pt x="35971" y="0"/>
                    </a:cubicBezTo>
                    <a:lnTo>
                      <a:pt x="413667" y="0"/>
                    </a:lnTo>
                    <a:cubicBezTo>
                      <a:pt x="423207" y="0"/>
                      <a:pt x="432357" y="3790"/>
                      <a:pt x="439102" y="10536"/>
                    </a:cubicBezTo>
                    <a:cubicBezTo>
                      <a:pt x="445848" y="17282"/>
                      <a:pt x="449638" y="26431"/>
                      <a:pt x="449638" y="35972"/>
                    </a:cubicBezTo>
                    <a:lnTo>
                      <a:pt x="449638" y="4283206"/>
                    </a:lnTo>
                    <a:close/>
                  </a:path>
                </a:pathLst>
              </a:custGeom>
              <a:solidFill>
                <a:srgbClr val="00C4CC"/>
              </a:solidFill>
            </p:spPr>
          </p:sp>
          <p:sp>
            <p:nvSpPr>
              <p:cNvPr id="42" name="Freeform 42"/>
              <p:cNvSpPr/>
              <p:nvPr/>
            </p:nvSpPr>
            <p:spPr>
              <a:xfrm>
                <a:off x="5023735" y="3269539"/>
                <a:ext cx="449638" cy="3555230"/>
              </a:xfrm>
              <a:custGeom>
                <a:avLst/>
                <a:gdLst/>
                <a:ahLst/>
                <a:cxnLst/>
                <a:rect l="l" t="t" r="r" b="b"/>
                <a:pathLst>
                  <a:path w="449638" h="3555230">
                    <a:moveTo>
                      <a:pt x="0" y="3555230"/>
                    </a:moveTo>
                    <a:lnTo>
                      <a:pt x="0" y="35971"/>
                    </a:lnTo>
                    <a:cubicBezTo>
                      <a:pt x="0" y="26431"/>
                      <a:pt x="3790" y="17281"/>
                      <a:pt x="10536" y="10536"/>
                    </a:cubicBezTo>
                    <a:cubicBezTo>
                      <a:pt x="17282" y="3789"/>
                      <a:pt x="26431" y="0"/>
                      <a:pt x="35971" y="0"/>
                    </a:cubicBezTo>
                    <a:lnTo>
                      <a:pt x="413668" y="0"/>
                    </a:lnTo>
                    <a:cubicBezTo>
                      <a:pt x="423208" y="0"/>
                      <a:pt x="432357" y="3789"/>
                      <a:pt x="439103" y="10536"/>
                    </a:cubicBezTo>
                    <a:cubicBezTo>
                      <a:pt x="445849" y="17281"/>
                      <a:pt x="449639" y="26431"/>
                      <a:pt x="449639" y="35971"/>
                    </a:cubicBezTo>
                    <a:lnTo>
                      <a:pt x="449639" y="3555230"/>
                    </a:lnTo>
                    <a:close/>
                  </a:path>
                </a:pathLst>
              </a:custGeom>
              <a:solidFill>
                <a:srgbClr val="00C4CC"/>
              </a:solidFill>
            </p:spPr>
          </p:sp>
          <p:sp>
            <p:nvSpPr>
              <p:cNvPr id="43" name="Freeform 43"/>
              <p:cNvSpPr/>
              <p:nvPr/>
            </p:nvSpPr>
            <p:spPr>
              <a:xfrm>
                <a:off x="5526109" y="3360536"/>
                <a:ext cx="449638" cy="3464233"/>
              </a:xfrm>
              <a:custGeom>
                <a:avLst/>
                <a:gdLst/>
                <a:ahLst/>
                <a:cxnLst/>
                <a:rect l="l" t="t" r="r" b="b"/>
                <a:pathLst>
                  <a:path w="449638" h="3464233">
                    <a:moveTo>
                      <a:pt x="0" y="3464233"/>
                    </a:moveTo>
                    <a:lnTo>
                      <a:pt x="0" y="35971"/>
                    </a:lnTo>
                    <a:cubicBezTo>
                      <a:pt x="0" y="26431"/>
                      <a:pt x="3790" y="17281"/>
                      <a:pt x="10536" y="10535"/>
                    </a:cubicBezTo>
                    <a:cubicBezTo>
                      <a:pt x="17281" y="3789"/>
                      <a:pt x="26431" y="0"/>
                      <a:pt x="35971" y="0"/>
                    </a:cubicBezTo>
                    <a:lnTo>
                      <a:pt x="413667" y="0"/>
                    </a:lnTo>
                    <a:cubicBezTo>
                      <a:pt x="423207" y="0"/>
                      <a:pt x="432357" y="3789"/>
                      <a:pt x="439102" y="10535"/>
                    </a:cubicBezTo>
                    <a:cubicBezTo>
                      <a:pt x="445849" y="17281"/>
                      <a:pt x="449638" y="26431"/>
                      <a:pt x="449638" y="35971"/>
                    </a:cubicBezTo>
                    <a:lnTo>
                      <a:pt x="449638" y="3464233"/>
                    </a:lnTo>
                    <a:close/>
                  </a:path>
                </a:pathLst>
              </a:custGeom>
              <a:solidFill>
                <a:srgbClr val="00C4CC"/>
              </a:solidFill>
            </p:spPr>
          </p:sp>
          <p:sp>
            <p:nvSpPr>
              <p:cNvPr id="44" name="Freeform 44"/>
              <p:cNvSpPr/>
              <p:nvPr/>
            </p:nvSpPr>
            <p:spPr>
              <a:xfrm>
                <a:off x="6028482" y="3360536"/>
                <a:ext cx="449638" cy="3464233"/>
              </a:xfrm>
              <a:custGeom>
                <a:avLst/>
                <a:gdLst/>
                <a:ahLst/>
                <a:cxnLst/>
                <a:rect l="l" t="t" r="r" b="b"/>
                <a:pathLst>
                  <a:path w="449638" h="3464233">
                    <a:moveTo>
                      <a:pt x="0" y="3464233"/>
                    </a:moveTo>
                    <a:lnTo>
                      <a:pt x="0" y="35971"/>
                    </a:lnTo>
                    <a:cubicBezTo>
                      <a:pt x="0" y="26431"/>
                      <a:pt x="3790" y="17281"/>
                      <a:pt x="10536" y="10535"/>
                    </a:cubicBezTo>
                    <a:cubicBezTo>
                      <a:pt x="17282" y="3789"/>
                      <a:pt x="26431" y="0"/>
                      <a:pt x="35971" y="0"/>
                    </a:cubicBezTo>
                    <a:lnTo>
                      <a:pt x="413667" y="0"/>
                    </a:lnTo>
                    <a:cubicBezTo>
                      <a:pt x="423208" y="0"/>
                      <a:pt x="432357" y="3789"/>
                      <a:pt x="439103" y="10535"/>
                    </a:cubicBezTo>
                    <a:cubicBezTo>
                      <a:pt x="445849" y="17281"/>
                      <a:pt x="449638" y="26431"/>
                      <a:pt x="449638" y="35971"/>
                    </a:cubicBezTo>
                    <a:lnTo>
                      <a:pt x="449638" y="3464233"/>
                    </a:lnTo>
                    <a:close/>
                  </a:path>
                </a:pathLst>
              </a:custGeom>
              <a:solidFill>
                <a:srgbClr val="00C4CC"/>
              </a:solidFill>
            </p:spPr>
          </p:sp>
          <p:sp>
            <p:nvSpPr>
              <p:cNvPr id="45" name="Freeform 45"/>
              <p:cNvSpPr/>
              <p:nvPr/>
            </p:nvSpPr>
            <p:spPr>
              <a:xfrm>
                <a:off x="6530856" y="3451533"/>
                <a:ext cx="449638" cy="3373236"/>
              </a:xfrm>
              <a:custGeom>
                <a:avLst/>
                <a:gdLst/>
                <a:ahLst/>
                <a:cxnLst/>
                <a:rect l="l" t="t" r="r" b="b"/>
                <a:pathLst>
                  <a:path w="449638" h="3373236">
                    <a:moveTo>
                      <a:pt x="0" y="3373236"/>
                    </a:moveTo>
                    <a:lnTo>
                      <a:pt x="0" y="35971"/>
                    </a:lnTo>
                    <a:cubicBezTo>
                      <a:pt x="0" y="26431"/>
                      <a:pt x="3789" y="17281"/>
                      <a:pt x="10535" y="10535"/>
                    </a:cubicBezTo>
                    <a:cubicBezTo>
                      <a:pt x="17282" y="3789"/>
                      <a:pt x="26431" y="0"/>
                      <a:pt x="35971" y="0"/>
                    </a:cubicBezTo>
                    <a:lnTo>
                      <a:pt x="413667" y="0"/>
                    </a:lnTo>
                    <a:cubicBezTo>
                      <a:pt x="433534" y="0"/>
                      <a:pt x="449638" y="16105"/>
                      <a:pt x="449638" y="35971"/>
                    </a:cubicBezTo>
                    <a:lnTo>
                      <a:pt x="449638" y="3373236"/>
                    </a:lnTo>
                    <a:close/>
                  </a:path>
                </a:pathLst>
              </a:custGeom>
              <a:solidFill>
                <a:srgbClr val="00C4CC"/>
              </a:solidFill>
            </p:spPr>
          </p:sp>
          <p:sp>
            <p:nvSpPr>
              <p:cNvPr id="46" name="Freeform 46"/>
              <p:cNvSpPr/>
              <p:nvPr/>
            </p:nvSpPr>
            <p:spPr>
              <a:xfrm>
                <a:off x="7033230" y="3724523"/>
                <a:ext cx="449638" cy="3100245"/>
              </a:xfrm>
              <a:custGeom>
                <a:avLst/>
                <a:gdLst/>
                <a:ahLst/>
                <a:cxnLst/>
                <a:rect l="l" t="t" r="r" b="b"/>
                <a:pathLst>
                  <a:path w="449638" h="3100245">
                    <a:moveTo>
                      <a:pt x="0" y="3100246"/>
                    </a:moveTo>
                    <a:lnTo>
                      <a:pt x="0" y="35971"/>
                    </a:lnTo>
                    <a:cubicBezTo>
                      <a:pt x="0" y="16105"/>
                      <a:pt x="16104" y="1"/>
                      <a:pt x="35970" y="0"/>
                    </a:cubicBezTo>
                    <a:lnTo>
                      <a:pt x="413667" y="0"/>
                    </a:lnTo>
                    <a:cubicBezTo>
                      <a:pt x="423207" y="0"/>
                      <a:pt x="432356" y="3790"/>
                      <a:pt x="439102" y="10536"/>
                    </a:cubicBezTo>
                    <a:cubicBezTo>
                      <a:pt x="445848" y="17282"/>
                      <a:pt x="449638" y="26431"/>
                      <a:pt x="449638" y="35971"/>
                    </a:cubicBezTo>
                    <a:lnTo>
                      <a:pt x="449638" y="3100246"/>
                    </a:lnTo>
                    <a:close/>
                  </a:path>
                </a:pathLst>
              </a:custGeom>
              <a:solidFill>
                <a:srgbClr val="00C4CC"/>
              </a:solidFill>
            </p:spPr>
          </p:sp>
          <p:sp>
            <p:nvSpPr>
              <p:cNvPr id="47" name="Freeform 47"/>
              <p:cNvSpPr/>
              <p:nvPr/>
            </p:nvSpPr>
            <p:spPr>
              <a:xfrm>
                <a:off x="7535603" y="4088511"/>
                <a:ext cx="449638" cy="2736258"/>
              </a:xfrm>
              <a:custGeom>
                <a:avLst/>
                <a:gdLst/>
                <a:ahLst/>
                <a:cxnLst/>
                <a:rect l="l" t="t" r="r" b="b"/>
                <a:pathLst>
                  <a:path w="449638" h="2736258">
                    <a:moveTo>
                      <a:pt x="0" y="2736258"/>
                    </a:moveTo>
                    <a:lnTo>
                      <a:pt x="0" y="35971"/>
                    </a:lnTo>
                    <a:cubicBezTo>
                      <a:pt x="0" y="26431"/>
                      <a:pt x="3790" y="17281"/>
                      <a:pt x="10536" y="10535"/>
                    </a:cubicBezTo>
                    <a:cubicBezTo>
                      <a:pt x="17282" y="3790"/>
                      <a:pt x="26431" y="0"/>
                      <a:pt x="35971" y="0"/>
                    </a:cubicBezTo>
                    <a:lnTo>
                      <a:pt x="413667" y="0"/>
                    </a:lnTo>
                    <a:cubicBezTo>
                      <a:pt x="423207" y="0"/>
                      <a:pt x="432356" y="3790"/>
                      <a:pt x="439102" y="10535"/>
                    </a:cubicBezTo>
                    <a:cubicBezTo>
                      <a:pt x="445849" y="17281"/>
                      <a:pt x="449638" y="26431"/>
                      <a:pt x="449638" y="35971"/>
                    </a:cubicBezTo>
                    <a:lnTo>
                      <a:pt x="449638" y="2736258"/>
                    </a:lnTo>
                    <a:close/>
                  </a:path>
                </a:pathLst>
              </a:custGeom>
              <a:solidFill>
                <a:srgbClr val="00C4CC"/>
              </a:solidFill>
            </p:spPr>
          </p:sp>
          <p:sp>
            <p:nvSpPr>
              <p:cNvPr id="48" name="Freeform 48"/>
              <p:cNvSpPr/>
              <p:nvPr/>
            </p:nvSpPr>
            <p:spPr>
              <a:xfrm>
                <a:off x="8037977" y="4270505"/>
                <a:ext cx="449638" cy="2554264"/>
              </a:xfrm>
              <a:custGeom>
                <a:avLst/>
                <a:gdLst/>
                <a:ahLst/>
                <a:cxnLst/>
                <a:rect l="l" t="t" r="r" b="b"/>
                <a:pathLst>
                  <a:path w="449638" h="2554264">
                    <a:moveTo>
                      <a:pt x="0" y="2554264"/>
                    </a:moveTo>
                    <a:lnTo>
                      <a:pt x="0" y="35971"/>
                    </a:lnTo>
                    <a:cubicBezTo>
                      <a:pt x="0" y="16105"/>
                      <a:pt x="16104" y="0"/>
                      <a:pt x="35970" y="0"/>
                    </a:cubicBezTo>
                    <a:lnTo>
                      <a:pt x="413667" y="0"/>
                    </a:lnTo>
                    <a:cubicBezTo>
                      <a:pt x="433533" y="0"/>
                      <a:pt x="449637" y="16105"/>
                      <a:pt x="449637" y="35971"/>
                    </a:cubicBezTo>
                    <a:lnTo>
                      <a:pt x="449637" y="2554264"/>
                    </a:lnTo>
                    <a:close/>
                  </a:path>
                </a:pathLst>
              </a:custGeom>
              <a:solidFill>
                <a:srgbClr val="00C4CC"/>
              </a:solidFill>
            </p:spPr>
          </p:sp>
          <p:sp>
            <p:nvSpPr>
              <p:cNvPr id="49" name="Freeform 49"/>
              <p:cNvSpPr/>
              <p:nvPr/>
            </p:nvSpPr>
            <p:spPr>
              <a:xfrm>
                <a:off x="8540350" y="4361502"/>
                <a:ext cx="449638" cy="2463267"/>
              </a:xfrm>
              <a:custGeom>
                <a:avLst/>
                <a:gdLst/>
                <a:ahLst/>
                <a:cxnLst/>
                <a:rect l="l" t="t" r="r" b="b"/>
                <a:pathLst>
                  <a:path w="449638" h="2463267">
                    <a:moveTo>
                      <a:pt x="0" y="2463267"/>
                    </a:moveTo>
                    <a:lnTo>
                      <a:pt x="0" y="35971"/>
                    </a:lnTo>
                    <a:cubicBezTo>
                      <a:pt x="0" y="26431"/>
                      <a:pt x="3790" y="17281"/>
                      <a:pt x="10536" y="10535"/>
                    </a:cubicBezTo>
                    <a:cubicBezTo>
                      <a:pt x="17282" y="3789"/>
                      <a:pt x="26431" y="0"/>
                      <a:pt x="35971" y="0"/>
                    </a:cubicBezTo>
                    <a:lnTo>
                      <a:pt x="413667" y="0"/>
                    </a:lnTo>
                    <a:cubicBezTo>
                      <a:pt x="423208" y="0"/>
                      <a:pt x="432357" y="3789"/>
                      <a:pt x="439103" y="10535"/>
                    </a:cubicBezTo>
                    <a:cubicBezTo>
                      <a:pt x="445849" y="17281"/>
                      <a:pt x="449638" y="26431"/>
                      <a:pt x="449638" y="35971"/>
                    </a:cubicBezTo>
                    <a:lnTo>
                      <a:pt x="449638" y="2463267"/>
                    </a:lnTo>
                    <a:close/>
                  </a:path>
                </a:pathLst>
              </a:custGeom>
              <a:solidFill>
                <a:srgbClr val="00C4CC"/>
              </a:solidFill>
            </p:spPr>
          </p:sp>
          <p:sp>
            <p:nvSpPr>
              <p:cNvPr id="50" name="Freeform 50"/>
              <p:cNvSpPr/>
              <p:nvPr/>
            </p:nvSpPr>
            <p:spPr>
              <a:xfrm>
                <a:off x="9042724" y="6272437"/>
                <a:ext cx="449638" cy="552332"/>
              </a:xfrm>
              <a:custGeom>
                <a:avLst/>
                <a:gdLst/>
                <a:ahLst/>
                <a:cxnLst/>
                <a:rect l="l" t="t" r="r" b="b"/>
                <a:pathLst>
                  <a:path w="449638" h="552332">
                    <a:moveTo>
                      <a:pt x="0" y="552332"/>
                    </a:moveTo>
                    <a:lnTo>
                      <a:pt x="0" y="35971"/>
                    </a:lnTo>
                    <a:cubicBezTo>
                      <a:pt x="0" y="16105"/>
                      <a:pt x="16104" y="0"/>
                      <a:pt x="35971" y="0"/>
                    </a:cubicBezTo>
                    <a:lnTo>
                      <a:pt x="413667" y="0"/>
                    </a:lnTo>
                    <a:cubicBezTo>
                      <a:pt x="433533" y="0"/>
                      <a:pt x="449638" y="16105"/>
                      <a:pt x="449638" y="35971"/>
                    </a:cubicBezTo>
                    <a:lnTo>
                      <a:pt x="449638" y="552332"/>
                    </a:lnTo>
                    <a:close/>
                  </a:path>
                </a:pathLst>
              </a:custGeom>
              <a:solidFill>
                <a:srgbClr val="00C4CC"/>
              </a:solidFill>
            </p:spPr>
          </p:sp>
        </p:grpSp>
      </p:grpSp>
      <p:sp>
        <p:nvSpPr>
          <p:cNvPr id="51" name="TextBox 51"/>
          <p:cNvSpPr txBox="1"/>
          <p:nvPr/>
        </p:nvSpPr>
        <p:spPr>
          <a:xfrm>
            <a:off x="475550" y="533368"/>
            <a:ext cx="8774677" cy="628682"/>
          </a:xfrm>
          <a:prstGeom prst="rect">
            <a:avLst/>
          </a:prstGeom>
        </p:spPr>
        <p:txBody>
          <a:bodyPr lIns="0" tIns="0" rIns="0" bIns="0" rtlCol="0" anchor="t">
            <a:spAutoFit/>
          </a:bodyPr>
          <a:lstStyle/>
          <a:p>
            <a:pPr algn="ctr">
              <a:lnSpc>
                <a:spcPts val="2512"/>
              </a:lnSpc>
              <a:spcBef>
                <a:spcPct val="0"/>
              </a:spcBef>
            </a:pPr>
            <a:r>
              <a:rPr lang="en-US" sz="1794">
                <a:solidFill>
                  <a:srgbClr val="000000"/>
                </a:solidFill>
                <a:latin typeface="Montserrat Classic"/>
              </a:rPr>
              <a:t>Which, if any, of the following topics would you like to see covered more in school?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63</TotalTime>
  <Words>1438</Words>
  <Application>Microsoft Office PowerPoint</Application>
  <PresentationFormat>Custom</PresentationFormat>
  <Paragraphs>106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Trebuchet MS</vt:lpstr>
      <vt:lpstr>Wingdings 3</vt:lpstr>
      <vt:lpstr>Montserrat Classic</vt:lpstr>
      <vt:lpstr>Arimo</vt:lpstr>
      <vt:lpstr>Arial</vt:lpstr>
      <vt:lpstr>Facet</vt:lpstr>
      <vt:lpstr>Parental/Carer RSHE Questionnaire Responses</vt:lpstr>
      <vt:lpstr>Thank you to all those who responded to our questionnaire in relation to the RSHE curriculum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asked: do you have any questions that you would like us to answer. The questions that were asked are in black and our responses in blue.</vt:lpstr>
      <vt:lpstr>Questions continued.</vt:lpstr>
      <vt:lpstr>The final part of the questionnaire asked if you had final comments. Again the comments are in black and our responses in blue.</vt:lpstr>
      <vt:lpstr>Comments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RSE Responses from each Year Group</dc:title>
  <dc:creator>Lisa Mcgiveron</dc:creator>
  <cp:lastModifiedBy>Lisa Mcgiveron</cp:lastModifiedBy>
  <cp:revision>10</cp:revision>
  <dcterms:created xsi:type="dcterms:W3CDTF">2006-08-16T00:00:00Z</dcterms:created>
  <dcterms:modified xsi:type="dcterms:W3CDTF">2022-11-30T16:15:57Z</dcterms:modified>
  <dc:identifier>DAEjQk1sudY</dc:identifier>
</cp:coreProperties>
</file>